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3"/>
  </p:notesMasterIdLst>
  <p:handoutMasterIdLst>
    <p:handoutMasterId r:id="rId194"/>
  </p:handoutMasterIdLst>
  <p:sldIdLst>
    <p:sldId id="256" r:id="rId2"/>
    <p:sldId id="257" r:id="rId3"/>
    <p:sldId id="259" r:id="rId4"/>
    <p:sldId id="260" r:id="rId5"/>
    <p:sldId id="261" r:id="rId6"/>
    <p:sldId id="262" r:id="rId7"/>
    <p:sldId id="263" r:id="rId8"/>
    <p:sldId id="264" r:id="rId9"/>
    <p:sldId id="265" r:id="rId10"/>
    <p:sldId id="267" r:id="rId11"/>
    <p:sldId id="44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439" r:id="rId25"/>
    <p:sldId id="280" r:id="rId26"/>
    <p:sldId id="281" r:id="rId27"/>
    <p:sldId id="430" r:id="rId28"/>
    <p:sldId id="315" r:id="rId29"/>
    <p:sldId id="424" r:id="rId30"/>
    <p:sldId id="283" r:id="rId31"/>
    <p:sldId id="285" r:id="rId32"/>
    <p:sldId id="425" r:id="rId33"/>
    <p:sldId id="296" r:id="rId34"/>
    <p:sldId id="445" r:id="rId35"/>
    <p:sldId id="446" r:id="rId36"/>
    <p:sldId id="284" r:id="rId37"/>
    <p:sldId id="310" r:id="rId38"/>
    <p:sldId id="289" r:id="rId39"/>
    <p:sldId id="300" r:id="rId40"/>
    <p:sldId id="297" r:id="rId41"/>
    <p:sldId id="291" r:id="rId42"/>
    <p:sldId id="298" r:id="rId43"/>
    <p:sldId id="293" r:id="rId44"/>
    <p:sldId id="295" r:id="rId45"/>
    <p:sldId id="431" r:id="rId46"/>
    <p:sldId id="314" r:id="rId47"/>
    <p:sldId id="426" r:id="rId48"/>
    <p:sldId id="302" r:id="rId49"/>
    <p:sldId id="303" r:id="rId50"/>
    <p:sldId id="304" r:id="rId51"/>
    <p:sldId id="305" r:id="rId52"/>
    <p:sldId id="306" r:id="rId53"/>
    <p:sldId id="307" r:id="rId54"/>
    <p:sldId id="309" r:id="rId55"/>
    <p:sldId id="311" r:id="rId56"/>
    <p:sldId id="312" r:id="rId57"/>
    <p:sldId id="308" r:id="rId58"/>
    <p:sldId id="432" r:id="rId59"/>
    <p:sldId id="316" r:id="rId60"/>
    <p:sldId id="427" r:id="rId61"/>
    <p:sldId id="317" r:id="rId62"/>
    <p:sldId id="318" r:id="rId63"/>
    <p:sldId id="319" r:id="rId64"/>
    <p:sldId id="320" r:id="rId65"/>
    <p:sldId id="321" r:id="rId66"/>
    <p:sldId id="322" r:id="rId67"/>
    <p:sldId id="323" r:id="rId68"/>
    <p:sldId id="326" r:id="rId69"/>
    <p:sldId id="327" r:id="rId70"/>
    <p:sldId id="328" r:id="rId71"/>
    <p:sldId id="329" r:id="rId72"/>
    <p:sldId id="330" r:id="rId73"/>
    <p:sldId id="331" r:id="rId74"/>
    <p:sldId id="332" r:id="rId75"/>
    <p:sldId id="333" r:id="rId76"/>
    <p:sldId id="334" r:id="rId77"/>
    <p:sldId id="336" r:id="rId78"/>
    <p:sldId id="337" r:id="rId79"/>
    <p:sldId id="338" r:id="rId80"/>
    <p:sldId id="339" r:id="rId81"/>
    <p:sldId id="441" r:id="rId82"/>
    <p:sldId id="433" r:id="rId83"/>
    <p:sldId id="340" r:id="rId84"/>
    <p:sldId id="428" r:id="rId85"/>
    <p:sldId id="341" r:id="rId86"/>
    <p:sldId id="461" r:id="rId87"/>
    <p:sldId id="342" r:id="rId88"/>
    <p:sldId id="343" r:id="rId89"/>
    <p:sldId id="344" r:id="rId90"/>
    <p:sldId id="345" r:id="rId91"/>
    <p:sldId id="346" r:id="rId92"/>
    <p:sldId id="347" r:id="rId93"/>
    <p:sldId id="348" r:id="rId94"/>
    <p:sldId id="349" r:id="rId95"/>
    <p:sldId id="350" r:id="rId96"/>
    <p:sldId id="351" r:id="rId97"/>
    <p:sldId id="462" r:id="rId98"/>
    <p:sldId id="352" r:id="rId99"/>
    <p:sldId id="353" r:id="rId100"/>
    <p:sldId id="354" r:id="rId101"/>
    <p:sldId id="355" r:id="rId102"/>
    <p:sldId id="356" r:id="rId103"/>
    <p:sldId id="357"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442" r:id="rId123"/>
    <p:sldId id="377" r:id="rId124"/>
    <p:sldId id="378" r:id="rId125"/>
    <p:sldId id="379" r:id="rId126"/>
    <p:sldId id="380" r:id="rId127"/>
    <p:sldId id="381" r:id="rId128"/>
    <p:sldId id="382" r:id="rId129"/>
    <p:sldId id="383" r:id="rId130"/>
    <p:sldId id="384" r:id="rId131"/>
    <p:sldId id="385" r:id="rId132"/>
    <p:sldId id="386" r:id="rId133"/>
    <p:sldId id="411" r:id="rId134"/>
    <p:sldId id="412" r:id="rId135"/>
    <p:sldId id="414" r:id="rId136"/>
    <p:sldId id="415" r:id="rId137"/>
    <p:sldId id="416" r:id="rId138"/>
    <p:sldId id="417" r:id="rId139"/>
    <p:sldId id="418" r:id="rId140"/>
    <p:sldId id="419" r:id="rId141"/>
    <p:sldId id="420" r:id="rId142"/>
    <p:sldId id="421" r:id="rId143"/>
    <p:sldId id="422" r:id="rId144"/>
    <p:sldId id="423" r:id="rId145"/>
    <p:sldId id="387" r:id="rId146"/>
    <p:sldId id="443" r:id="rId147"/>
    <p:sldId id="389" r:id="rId148"/>
    <p:sldId id="463" r:id="rId149"/>
    <p:sldId id="464" r:id="rId150"/>
    <p:sldId id="465" r:id="rId151"/>
    <p:sldId id="466" r:id="rId152"/>
    <p:sldId id="467" r:id="rId153"/>
    <p:sldId id="434" r:id="rId154"/>
    <p:sldId id="390" r:id="rId155"/>
    <p:sldId id="429" r:id="rId156"/>
    <p:sldId id="391" r:id="rId157"/>
    <p:sldId id="392" r:id="rId158"/>
    <p:sldId id="393" r:id="rId159"/>
    <p:sldId id="394" r:id="rId160"/>
    <p:sldId id="395" r:id="rId161"/>
    <p:sldId id="396" r:id="rId162"/>
    <p:sldId id="397" r:id="rId163"/>
    <p:sldId id="398" r:id="rId164"/>
    <p:sldId id="399" r:id="rId165"/>
    <p:sldId id="400" r:id="rId166"/>
    <p:sldId id="401" r:id="rId167"/>
    <p:sldId id="402" r:id="rId168"/>
    <p:sldId id="403" r:id="rId169"/>
    <p:sldId id="404" r:id="rId170"/>
    <p:sldId id="405" r:id="rId171"/>
    <p:sldId id="406" r:id="rId172"/>
    <p:sldId id="407" r:id="rId173"/>
    <p:sldId id="408" r:id="rId174"/>
    <p:sldId id="409" r:id="rId175"/>
    <p:sldId id="410" r:id="rId176"/>
    <p:sldId id="413" r:id="rId177"/>
    <p:sldId id="435" r:id="rId178"/>
    <p:sldId id="447" r:id="rId179"/>
    <p:sldId id="448" r:id="rId180"/>
    <p:sldId id="436" r:id="rId181"/>
    <p:sldId id="450" r:id="rId182"/>
    <p:sldId id="451" r:id="rId183"/>
    <p:sldId id="453" r:id="rId184"/>
    <p:sldId id="454" r:id="rId185"/>
    <p:sldId id="455" r:id="rId186"/>
    <p:sldId id="456" r:id="rId187"/>
    <p:sldId id="458" r:id="rId188"/>
    <p:sldId id="457" r:id="rId189"/>
    <p:sldId id="459" r:id="rId190"/>
    <p:sldId id="452" r:id="rId191"/>
    <p:sldId id="460" r:id="rId19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1" clrIdx="0">
    <p:extLst>
      <p:ext uri="{19B8F6BF-5375-455C-9EA6-DF929625EA0E}">
        <p15:presenceInfo xmlns:p15="http://schemas.microsoft.com/office/powerpoint/2012/main" userId="User" providerId="None"/>
      </p:ext>
    </p:extLst>
  </p:cmAuthor>
  <p:cmAuthor id="2" name="Kelsey Monahan" initials="KM" lastIdx="7" clrIdx="1">
    <p:extLst>
      <p:ext uri="{19B8F6BF-5375-455C-9EA6-DF929625EA0E}">
        <p15:presenceInfo xmlns:p15="http://schemas.microsoft.com/office/powerpoint/2012/main" userId="S-1-5-21-1501255417-2016111036-452798024-35637" providerId="AD"/>
      </p:ext>
    </p:extLst>
  </p:cmAuthor>
  <p:cmAuthor id="3" name="Jeff Avey" initials="JA" lastIdx="4" clrIdx="2">
    <p:extLst>
      <p:ext uri="{19B8F6BF-5375-455C-9EA6-DF929625EA0E}">
        <p15:presenceInfo xmlns:p15="http://schemas.microsoft.com/office/powerpoint/2012/main" userId="S-1-5-21-1501255417-2016111036-452798024-3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2531" autoAdjust="0"/>
  </p:normalViewPr>
  <p:slideViewPr>
    <p:cSldViewPr snapToGrid="0" snapToObjects="1">
      <p:cViewPr varScale="1">
        <p:scale>
          <a:sx n="105" d="100"/>
          <a:sy n="105" d="100"/>
        </p:scale>
        <p:origin x="1368"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364"/>
    </p:cViewPr>
  </p:sorterViewPr>
  <p:notesViewPr>
    <p:cSldViewPr snapToGrid="0" snapToObjects="1">
      <p:cViewPr varScale="1">
        <p:scale>
          <a:sx n="55" d="100"/>
          <a:sy n="55" d="100"/>
        </p:scale>
        <p:origin x="-18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commentAuthors" Target="commentAuthor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2300" tIns="46150" rIns="92300" bIns="46150"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180"/>
          </a:xfrm>
          <a:prstGeom prst="rect">
            <a:avLst/>
          </a:prstGeom>
        </p:spPr>
        <p:txBody>
          <a:bodyPr vert="horz" lIns="92300" tIns="46150" rIns="92300" bIns="46150" rtlCol="0"/>
          <a:lstStyle>
            <a:lvl1pPr algn="r">
              <a:defRPr sz="1200"/>
            </a:lvl1pPr>
          </a:lstStyle>
          <a:p>
            <a:fld id="{5DEC2EF3-6071-42C6-A6BD-B0412693FCBD}" type="datetimeFigureOut">
              <a:rPr lang="en-US" smtClean="0"/>
              <a:pPr/>
              <a:t>8/9/2023</a:t>
            </a:fld>
            <a:endParaRPr lang="en-US" dirty="0"/>
          </a:p>
        </p:txBody>
      </p:sp>
      <p:sp>
        <p:nvSpPr>
          <p:cNvPr id="4" name="Footer Placeholder 3"/>
          <p:cNvSpPr>
            <a:spLocks noGrp="1"/>
          </p:cNvSpPr>
          <p:nvPr>
            <p:ph type="ftr" sz="quarter" idx="2"/>
          </p:nvPr>
        </p:nvSpPr>
        <p:spPr>
          <a:xfrm>
            <a:off x="0" y="8830621"/>
            <a:ext cx="3038161" cy="464180"/>
          </a:xfrm>
          <a:prstGeom prst="rect">
            <a:avLst/>
          </a:prstGeom>
        </p:spPr>
        <p:txBody>
          <a:bodyPr vert="horz" lIns="92300" tIns="46150" rIns="92300"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4" y="8830621"/>
            <a:ext cx="3038161" cy="464180"/>
          </a:xfrm>
          <a:prstGeom prst="rect">
            <a:avLst/>
          </a:prstGeom>
        </p:spPr>
        <p:txBody>
          <a:bodyPr vert="horz" lIns="92300" tIns="46150" rIns="92300" bIns="46150" rtlCol="0" anchor="b"/>
          <a:lstStyle>
            <a:lvl1pPr algn="r">
              <a:defRPr sz="1200"/>
            </a:lvl1pPr>
          </a:lstStyle>
          <a:p>
            <a:fld id="{CF13BF51-2A94-450E-A849-2A37CA9927D9}" type="slidenum">
              <a:rPr lang="en-US" smtClean="0"/>
              <a:pPr/>
              <a:t>‹#›</a:t>
            </a:fld>
            <a:endParaRPr lang="en-US" dirty="0"/>
          </a:p>
        </p:txBody>
      </p:sp>
    </p:spTree>
    <p:extLst>
      <p:ext uri="{BB962C8B-B14F-4D97-AF65-F5344CB8AC3E}">
        <p14:creationId xmlns:p14="http://schemas.microsoft.com/office/powerpoint/2010/main" val="295040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A23B744D-AA80-D04E-AAD3-EBC34276D0AB}" type="datetimeFigureOut">
              <a:rPr lang="en-US" smtClean="0"/>
              <a:pPr/>
              <a:t>8/9/2023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3C3DA58C-17CD-0241-8F71-3072E80AFBFC}" type="slidenum">
              <a:rPr lang="en-US" smtClean="0"/>
              <a:pPr/>
              <a:t>‹#›</a:t>
            </a:fld>
            <a:endParaRPr lang="en-US" dirty="0"/>
          </a:p>
        </p:txBody>
      </p:sp>
    </p:spTree>
    <p:extLst>
      <p:ext uri="{BB962C8B-B14F-4D97-AF65-F5344CB8AC3E}">
        <p14:creationId xmlns:p14="http://schemas.microsoft.com/office/powerpoint/2010/main" val="1317182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a:xfrm>
            <a:off x="701362" y="4416111"/>
            <a:ext cx="5607678" cy="4182419"/>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C3DA58C-17CD-0241-8F71-3072E80AFBFC}" type="slidenum">
              <a:rPr lang="en-US" smtClean="0"/>
              <a:pPr/>
              <a:t>1</a:t>
            </a:fld>
            <a:endParaRPr lang="en-US" dirty="0"/>
          </a:p>
        </p:txBody>
      </p:sp>
    </p:spTree>
    <p:extLst>
      <p:ext uri="{BB962C8B-B14F-4D97-AF65-F5344CB8AC3E}">
        <p14:creationId xmlns:p14="http://schemas.microsoft.com/office/powerpoint/2010/main" val="113854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DA58C-17CD-0241-8F71-3072E80AFBFC}"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1ABFF-F325-1C4E-9A42-8B86424F6394}"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1ABFF-F325-1C4E-9A42-8B86424F6394}" type="datetimeFigureOut">
              <a:rPr lang="en-US" smtClean="0"/>
              <a:pPr/>
              <a:t>8/9/2023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9FD99-8FD5-2D41-B207-3E41807484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nebraskalegislature.gov/laws/statutes.php?statute=28-1209"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nebraskalegislature.gov/laws/statutes.php?statute=28-1206" TargetMode="External"/><Relationship Id="rId2" Type="http://schemas.openxmlformats.org/officeDocument/2006/relationships/hyperlink" Target="http://nebraskalegislature.gov/laws/statutes.php?statute=28-1203"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8-1212.03" TargetMode="External"/><Relationship Id="rId4" Type="http://schemas.openxmlformats.org/officeDocument/2006/relationships/hyperlink" Target="http://nebraskalegislature.gov/laws/statutes.php?statute=28-1207"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nebraskalegislature.gov/laws/statutes.php?statute=28-1212.04" TargetMode="External"/><Relationship Id="rId2" Type="http://schemas.openxmlformats.org/officeDocument/2006/relationships/hyperlink" Target="http://nebraskalegislature.gov/laws/statutes.php?statute=28-1212.02"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nebraskalegislature.gov/laws/statutes.php?statute=60-1801" TargetMode="External"/><Relationship Id="rId2" Type="http://schemas.openxmlformats.org/officeDocument/2006/relationships/hyperlink" Target="http://nebraskalegislature.gov/laws/statutes.php?statute=71-4603"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nebraskalegislature.gov/laws/statutes.php?statute=60-1801" TargetMode="External"/><Relationship Id="rId2" Type="http://schemas.openxmlformats.org/officeDocument/2006/relationships/hyperlink" Target="http://nebraskalegislature.gov/laws/statutes.php?statute=71-4603"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nebraskalegislature.gov/laws/statutes.php?statute=60-6,346" TargetMode="External"/><Relationship Id="rId2" Type="http://schemas.openxmlformats.org/officeDocument/2006/relationships/hyperlink" Target="http://nebraskalegislature.gov/laws/statutes.php?statute=60-6,320"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nebraskalegislature.gov/laws/statutes.php?statute=60-6,346" TargetMode="External"/><Relationship Id="rId2" Type="http://schemas.openxmlformats.org/officeDocument/2006/relationships/hyperlink" Target="http://nebraskalegislature.gov/laws/statutes.php?statute=60-6,320"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04"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nebraskalegislature.gov/laws/statutes.php?statute=69-2404" TargetMode="External"/><Relationship Id="rId2" Type="http://schemas.openxmlformats.org/officeDocument/2006/relationships/hyperlink" Target="http://nebraskalegislature.gov/laws/statutes.php?statute=69-2409"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29"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69-2409.01" TargetMode="External"/><Relationship Id="rId4" Type="http://schemas.openxmlformats.org/officeDocument/2006/relationships/hyperlink" Target="http://nebraskalegislature.gov/laws/statutes.php?statute=69-2408"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nebraskalegislature.gov/laws/statutes.php?statute=69-2406" TargetMode="External"/><Relationship Id="rId2" Type="http://schemas.openxmlformats.org/officeDocument/2006/relationships/hyperlink" Target="http://nebraskalegislature.gov/laws/statutes.php?statute=69-2404"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nebraskalegislature.gov/laws/statutes.php?statute=69-2401" TargetMode="External"/><Relationship Id="rId2" Type="http://schemas.openxmlformats.org/officeDocument/2006/relationships/hyperlink" Target="http://nebraskalegislature.gov/laws/statutes.php?statute=69-2404"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9.01" TargetMode="External"/><Relationship Id="rId5" Type="http://schemas.openxmlformats.org/officeDocument/2006/relationships/hyperlink" Target="http://nebraskalegislature.gov/laws/statutes.php?statute=69-2407" TargetMode="External"/><Relationship Id="rId4" Type="http://schemas.openxmlformats.org/officeDocument/2006/relationships/hyperlink" Target="http://nebraskalegislature.gov/laws/statutes.php?statute=69-240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7" Type="http://schemas.openxmlformats.org/officeDocument/2006/relationships/hyperlink" Target="http://nebraskalegislature.gov/laws/statutes.php?statute=69-2409.01"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8" TargetMode="External"/><Relationship Id="rId5" Type="http://schemas.openxmlformats.org/officeDocument/2006/relationships/hyperlink" Target="http://nebraskalegislature.gov/laws/statutes.php?statute=69-2403" TargetMode="External"/><Relationship Id="rId4" Type="http://schemas.openxmlformats.org/officeDocument/2006/relationships/hyperlink" Target="http://nebraskalegislature.gov/laws/statutes.php?statute=69-2401"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9-3702" TargetMode="External"/><Relationship Id="rId4" Type="http://schemas.openxmlformats.org/officeDocument/2006/relationships/hyperlink" Target="http://nebraskalegislature.gov/laws/statutes.php?statute=71-96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7" Type="http://schemas.openxmlformats.org/officeDocument/2006/relationships/hyperlink" Target="http://nebraskalegislature.gov/laws/statutes.php?statute=69-2410"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4" TargetMode="External"/><Relationship Id="rId5" Type="http://schemas.openxmlformats.org/officeDocument/2006/relationships/hyperlink" Target="http://nebraskalegislature.gov/laws/statutes.php?statute=69-2411" TargetMode="External"/><Relationship Id="rId4" Type="http://schemas.openxmlformats.org/officeDocument/2006/relationships/hyperlink" Target="http://nebraskalegislature.gov/laws/statutes.php?statute=69-2408"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69-2409.01" TargetMode="External"/><Relationship Id="rId4" Type="http://schemas.openxmlformats.org/officeDocument/2006/relationships/hyperlink" Target="http://nebraskalegislature.gov/laws/statutes.php?statute=69-2408"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11"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14" TargetMode="External"/><Relationship Id="rId5" Type="http://schemas.openxmlformats.org/officeDocument/2006/relationships/hyperlink" Target="http://nebraskalegislature.gov/laws/statutes.php?statute=69-2423" TargetMode="External"/><Relationship Id="rId4" Type="http://schemas.openxmlformats.org/officeDocument/2006/relationships/hyperlink" Target="http://nebraskalegislature.gov/laws/statutes.php?statute=69-2410"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9682c80a7d5f7cb84b338ba0869b6ea4&amp;term_occur=2&amp;term_src=Title:27:Chapter:II:Subchapter:B:Part:478:Subpart:C:478.30" TargetMode="External"/><Relationship Id="rId3" Type="http://schemas.openxmlformats.org/officeDocument/2006/relationships/hyperlink" Target="https://www.law.cornell.edu/definitions/index.php?width=840&amp;height=800&amp;iframe=true&amp;def_id=9682c80a7d5f7cb84b338ba0869b6ea4&amp;term_occur=1&amp;term_src=Title:27:Chapter:II:Subchapter:B:Part:478:Subpart:C:478.30" TargetMode="External"/><Relationship Id="rId7" Type="http://schemas.openxmlformats.org/officeDocument/2006/relationships/hyperlink" Target="https://www.law.cornell.edu/definitions/index.php?width=840&amp;height=800&amp;iframe=true&amp;def_id=33ff9abb246640040fd02d390eab9691&amp;term_occur=5&amp;term_src=Title:27:Chapter:II:Subchapter:B:Part:478:Subpart:C:478.30" TargetMode="External"/><Relationship Id="rId12" Type="http://schemas.openxmlformats.org/officeDocument/2006/relationships/hyperlink" Target="https://www.law.cornell.edu/definitions/index.php?width=840&amp;height=800&amp;iframe=true&amp;def_id=9682c80a7d5f7cb84b338ba0869b6ea4&amp;term_occur=3&amp;term_src=Title:27:Chapter:II:Subchapter:B:Part:478:Subpart:C:478.30" TargetMode="External"/><Relationship Id="rId2" Type="http://schemas.openxmlformats.org/officeDocument/2006/relationships/hyperlink" Target="https://www.law.cornell.edu/definitions/index.php?width=840&amp;height=800&amp;iframe=true&amp;def_id=33ff9abb246640040fd02d390eab9691&amp;term_occur=2&amp;term_src=Title:27:Chapter:II:Subchapter:B:Part:478:Subpart:C:478.30"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3ff9abb246640040fd02d390eab9691&amp;term_occur=4&amp;term_src=Title:27:Chapter:II:Subchapter:B:Part:478:Subpart:C:478.30" TargetMode="External"/><Relationship Id="rId11" Type="http://schemas.openxmlformats.org/officeDocument/2006/relationships/hyperlink" Target="https://www.law.cornell.edu/definitions/index.php?width=840&amp;height=800&amp;iframe=true&amp;def_id=33ff9abb246640040fd02d390eab9691&amp;term_occur=7&amp;term_src=Title:27:Chapter:II:Subchapter:B:Part:478:Subpart:C:478.30" TargetMode="External"/><Relationship Id="rId5" Type="http://schemas.openxmlformats.org/officeDocument/2006/relationships/hyperlink" Target="https://www.law.cornell.edu/definitions/index.php?width=840&amp;height=800&amp;iframe=true&amp;def_id=33ff9abb246640040fd02d390eab9691&amp;term_occur=3&amp;term_src=Title:27:Chapter:II:Subchapter:B:Part:478:Subpart:C:478.30" TargetMode="External"/><Relationship Id="rId10" Type="http://schemas.openxmlformats.org/officeDocument/2006/relationships/hyperlink" Target="https://www.law.cornell.edu/definitions/index.php?width=840&amp;height=800&amp;iframe=true&amp;def_id=cdbeee98d924cebab53e630a5aead2a3&amp;term_occur=2&amp;term_src=Title:27:Chapter:II:Subchapter:B:Part:478:Subpart:C:478.30" TargetMode="External"/><Relationship Id="rId4" Type="http://schemas.openxmlformats.org/officeDocument/2006/relationships/hyperlink" Target="https://www.law.cornell.edu/definitions/index.php?width=840&amp;height=800&amp;iframe=true&amp;def_id=cdbeee98d924cebab53e630a5aead2a3&amp;term_occur=1&amp;term_src=Title:27:Chapter:II:Subchapter:B:Part:478:Subpart:C:478.30" TargetMode="External"/><Relationship Id="rId9" Type="http://schemas.openxmlformats.org/officeDocument/2006/relationships/hyperlink" Target="https://www.law.cornell.edu/definitions/index.php?width=840&amp;height=800&amp;iframe=true&amp;def_id=33ff9abb246640040fd02d390eab9691&amp;term_occur=6&amp;term_src=Title:27:Chapter:II:Subchapter:B:Part:478:Subpart:C:478.30"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671aa5b4212da56fa44bcac75d2f58e5&amp;term_occur=2&amp;term_src=Title:27:Chapter:II:Subchapter:B:Part:478:Subpart:C:478.32" TargetMode="External"/><Relationship Id="rId13" Type="http://schemas.openxmlformats.org/officeDocument/2006/relationships/hyperlink" Target="https://www.law.cornell.edu/definitions/index.php?width=840&amp;height=800&amp;iframe=true&amp;def_id=b9259fad30fff390bb16defff8532568&amp;term_occur=1&amp;term_src=Title:27:Chapter:II:Subchapter:B:Part:478:Subpart:C:478.32" TargetMode="External"/><Relationship Id="rId3" Type="http://schemas.openxmlformats.org/officeDocument/2006/relationships/hyperlink" Target="https://www.law.cornell.edu/definitions/index.php?width=840&amp;height=800&amp;iframe=true&amp;def_id=33ff9abb246640040fd02d390eab9691&amp;term_occur=2&amp;term_src=Title:27:Chapter:II:Subchapter:B:Part:478:Subpart:C:478.32" TargetMode="External"/><Relationship Id="rId7" Type="http://schemas.openxmlformats.org/officeDocument/2006/relationships/hyperlink" Target="https://www.law.cornell.edu/definitions/index.php?width=840&amp;height=800&amp;iframe=true&amp;def_id=18aeb8d41af080cda496cadfb1fbba3f&amp;term_occur=3&amp;term_src=Title:27:Chapter:II:Subchapter:B:Part:478:Subpart:C:478.32" TargetMode="External"/><Relationship Id="rId12" Type="http://schemas.openxmlformats.org/officeDocument/2006/relationships/hyperlink" Target="https://www.law.cornell.edu/definitions/index.php?width=840&amp;height=800&amp;iframe=true&amp;def_id=09ae2322410b810b851d23660b7630d0&amp;term_occur=1&amp;term_src=Title:27:Chapter:II:Subchapter:B:Part:478:Subpart:C:478.32" TargetMode="External"/><Relationship Id="rId17" Type="http://schemas.openxmlformats.org/officeDocument/2006/relationships/hyperlink" Target="https://www.law.cornell.edu/definitions/index.php?width=840&amp;height=800&amp;iframe=true&amp;def_id=55100553b047553da0176be3477e050b&amp;term_occur=1&amp;term_src=Title:27:Chapter:II:Subchapter:B:Part:478:Subpart:C:478.32" TargetMode="External"/><Relationship Id="rId2" Type="http://schemas.openxmlformats.org/officeDocument/2006/relationships/hyperlink" Target="https://www.law.cornell.edu/definitions/index.php?width=840&amp;height=800&amp;iframe=true&amp;def_id=9682c80a7d5f7cb84b338ba0869b6ea4&amp;term_occur=1&amp;term_src=Title:27:Chapter:II:Subchapter:B:Part:478:Subpart:C:478.32" TargetMode="External"/><Relationship Id="rId16" Type="http://schemas.openxmlformats.org/officeDocument/2006/relationships/hyperlink" Target="https://www.law.cornell.edu/definitions/index.php?width=840&amp;height=800&amp;iframe=true&amp;def_id=4950e783e02942ed5e161e6e6d217253&amp;term_occur=1&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3ff9abb246640040fd02d390eab9691&amp;term_occur=3&amp;term_src=Title:27:Chapter:II:Subchapter:B:Part:478:Subpart:C:478.32" TargetMode="External"/><Relationship Id="rId11" Type="http://schemas.openxmlformats.org/officeDocument/2006/relationships/hyperlink" Target="https://www.law.cornell.edu/definitions/index.php?width=840&amp;height=800&amp;iframe=true&amp;def_id=d19586425f562eef457e8f20ebfcb1e0&amp;term_occur=1&amp;term_src=Title:27:Chapter:II:Subchapter:B:Part:478:Subpart:C:478.32" TargetMode="External"/><Relationship Id="rId5" Type="http://schemas.openxmlformats.org/officeDocument/2006/relationships/hyperlink" Target="https://www.law.cornell.edu/definitions/index.php?width=840&amp;height=800&amp;iframe=true&amp;def_id=671aa5b4212da56fa44bcac75d2f58e5&amp;term_occur=1&amp;term_src=Title:27:Chapter:II:Subchapter:B:Part:478:Subpart:C:478.32" TargetMode="External"/><Relationship Id="rId15" Type="http://schemas.openxmlformats.org/officeDocument/2006/relationships/hyperlink" Target="https://www.law.cornell.edu/uscode/text/21/802" TargetMode="External"/><Relationship Id="rId10" Type="http://schemas.openxmlformats.org/officeDocument/2006/relationships/hyperlink" Target="https://www.law.cornell.edu/definitions/index.php?width=840&amp;height=800&amp;iframe=true&amp;def_id=18aeb8d41af080cda496cadfb1fbba3f&amp;term_occur=4&amp;term_src=Title:27:Chapter:II:Subchapter:B:Part:478:Subpart:C:478.32" TargetMode="External"/><Relationship Id="rId4" Type="http://schemas.openxmlformats.org/officeDocument/2006/relationships/hyperlink" Target="https://www.law.cornell.edu/definitions/index.php?width=840&amp;height=800&amp;iframe=true&amp;def_id=18aeb8d41af080cda496cadfb1fbba3f&amp;term_occur=2&amp;term_src=Title:27:Chapter:II:Subchapter:B:Part:478:Subpart:C:478.32" TargetMode="External"/><Relationship Id="rId9" Type="http://schemas.openxmlformats.org/officeDocument/2006/relationships/hyperlink" Target="https://www.law.cornell.edu/definitions/index.php?width=840&amp;height=800&amp;iframe=true&amp;def_id=33ff9abb246640040fd02d390eab9691&amp;term_occur=4&amp;term_src=Title:27:Chapter:II:Subchapter:B:Part:478:Subpart:C:478.32" TargetMode="External"/><Relationship Id="rId14" Type="http://schemas.openxmlformats.org/officeDocument/2006/relationships/hyperlink" Target="https://www.law.cornell.edu/definitions/index.php?width=840&amp;height=800&amp;iframe=true&amp;def_id=208e21c32f0a1e2407b38ecb2d2798e8&amp;term_occur=1&amp;term_src=Title:27:Chapter:II:Subchapter:B:Part:478:Subpart:C:478.32"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be709e3330169690eb5bd150a35e809&amp;term_occur=1&amp;term_src=Title:27:Chapter:II:Subchapter:B:Part:478:Subpart:C:478.32" TargetMode="External"/><Relationship Id="rId13" Type="http://schemas.openxmlformats.org/officeDocument/2006/relationships/hyperlink" Target="https://www.law.cornell.edu/definitions/index.php?width=840&amp;height=800&amp;iframe=true&amp;def_id=84b6f24c186bf75361d06c7caf401e63&amp;term_occur=7&amp;term_src=Title:27:Chapter:II:Subchapter:B:Part:478:Subpart:C:478.32" TargetMode="External"/><Relationship Id="rId18" Type="http://schemas.openxmlformats.org/officeDocument/2006/relationships/hyperlink" Target="https://www.law.cornell.edu/definitions/index.php?width=840&amp;height=800&amp;iframe=true&amp;def_id=33ff9abb246640040fd02d390eab9691&amp;term_occur=6&amp;term_src=Title:27:Chapter:II:Subchapter:B:Part:478:Subpart:C:478.32" TargetMode="External"/><Relationship Id="rId3" Type="http://schemas.openxmlformats.org/officeDocument/2006/relationships/hyperlink" Target="https://www.law.cornell.edu/definitions/index.php?width=840&amp;height=800&amp;iframe=true&amp;def_id=84b6f24c186bf75361d06c7caf401e63&amp;term_occur=1&amp;term_src=Title:27:Chapter:II:Subchapter:B:Part:478:Subpart:C:478.32" TargetMode="External"/><Relationship Id="rId21" Type="http://schemas.openxmlformats.org/officeDocument/2006/relationships/hyperlink" Target="https://www.law.cornell.edu/definitions/index.php?width=840&amp;height=800&amp;iframe=true&amp;def_id=84b6f24c186bf75361d06c7caf401e63&amp;term_occur=8&amp;term_src=Title:27:Chapter:II:Subchapter:B:Part:478:Subpart:C:478.32" TargetMode="External"/><Relationship Id="rId7" Type="http://schemas.openxmlformats.org/officeDocument/2006/relationships/hyperlink" Target="https://www.law.cornell.edu/definitions/index.php?width=840&amp;height=800&amp;iframe=true&amp;def_id=84b6f24c186bf75361d06c7caf401e63&amp;term_occur=3&amp;term_src=Title:27:Chapter:II:Subchapter:B:Part:478:Subpart:C:478.32" TargetMode="External"/><Relationship Id="rId12" Type="http://schemas.openxmlformats.org/officeDocument/2006/relationships/hyperlink" Target="https://www.law.cornell.edu/definitions/index.php?width=840&amp;height=800&amp;iframe=true&amp;def_id=84b6f24c186bf75361d06c7caf401e63&amp;term_occur=6&amp;term_src=Title:27:Chapter:II:Subchapter:B:Part:478:Subpart:C:478.32" TargetMode="External"/><Relationship Id="rId17" Type="http://schemas.openxmlformats.org/officeDocument/2006/relationships/hyperlink" Target="https://www.law.cornell.edu/definitions/index.php?width=840&amp;height=800&amp;iframe=true&amp;def_id=cdbeee98d924cebab53e630a5aead2a3&amp;term_occur=1&amp;term_src=Title:27:Chapter:II:Subchapter:B:Part:478:Subpart:C:478.32" TargetMode="External"/><Relationship Id="rId2" Type="http://schemas.openxmlformats.org/officeDocument/2006/relationships/hyperlink" Target="https://www.law.cornell.edu/definitions/index.php?width=840&amp;height=800&amp;iframe=true&amp;def_id=11bd7a0900352962ea46a208d0fe506f&amp;term_occur=1&amp;term_src=Title:27:Chapter:II:Subchapter:B:Part:478:Subpart:C:478.32" TargetMode="External"/><Relationship Id="rId16" Type="http://schemas.openxmlformats.org/officeDocument/2006/relationships/hyperlink" Target="https://www.law.cornell.edu/definitions/index.php?width=840&amp;height=800&amp;iframe=true&amp;def_id=18aeb8d41af080cda496cadfb1fbba3f&amp;term_occur=5&amp;term_src=Title:27:Chapter:II:Subchapter:B:Part:478:Subpart:C:478.32" TargetMode="External"/><Relationship Id="rId20" Type="http://schemas.openxmlformats.org/officeDocument/2006/relationships/hyperlink" Target="https://www.law.cornell.edu/definitions/index.php?width=840&amp;height=800&amp;iframe=true&amp;def_id=bf6b377410cb32a902807950d3bb7cba&amp;term_occur=1&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11bd7a0900352962ea46a208d0fe506f&amp;term_occur=2&amp;term_src=Title:27:Chapter:II:Subchapter:B:Part:478:Subpart:C:478.32" TargetMode="External"/><Relationship Id="rId11" Type="http://schemas.openxmlformats.org/officeDocument/2006/relationships/hyperlink" Target="https://www.law.cornell.edu/definitions/index.php?width=840&amp;height=800&amp;iframe=true&amp;def_id=84b6f24c186bf75361d06c7caf401e63&amp;term_occur=5&amp;term_src=Title:27:Chapter:II:Subchapter:B:Part:478:Subpart:C:478.32" TargetMode="External"/><Relationship Id="rId5" Type="http://schemas.openxmlformats.org/officeDocument/2006/relationships/hyperlink" Target="https://www.law.cornell.edu/definitions/index.php?width=840&amp;height=800&amp;iframe=true&amp;def_id=84b6f24c186bf75361d06c7caf401e63&amp;term_occur=2&amp;term_src=Title:27:Chapter:II:Subchapter:B:Part:478:Subpart:C:478.32" TargetMode="External"/><Relationship Id="rId15" Type="http://schemas.openxmlformats.org/officeDocument/2006/relationships/hyperlink" Target="https://www.law.cornell.edu/definitions/index.php?width=840&amp;height=800&amp;iframe=true&amp;def_id=33ff9abb246640040fd02d390eab9691&amp;term_occur=5&amp;term_src=Title:27:Chapter:II:Subchapter:B:Part:478:Subpart:C:478.32" TargetMode="External"/><Relationship Id="rId10" Type="http://schemas.openxmlformats.org/officeDocument/2006/relationships/hyperlink" Target="https://www.law.cornell.edu/definitions/index.php?width=840&amp;height=800&amp;iframe=true&amp;def_id=84b6f24c186bf75361d06c7caf401e63&amp;term_occur=4&amp;term_src=Title:27:Chapter:II:Subchapter:B:Part:478:Subpart:C:478.32" TargetMode="External"/><Relationship Id="rId19" Type="http://schemas.openxmlformats.org/officeDocument/2006/relationships/hyperlink" Target="https://www.law.cornell.edu/definitions/index.php?width=840&amp;height=800&amp;iframe=true&amp;def_id=18aeb8d41af080cda496cadfb1fbba3f&amp;term_occur=6&amp;term_src=Title:27:Chapter:II:Subchapter:B:Part:478:Subpart:C:478.32" TargetMode="External"/><Relationship Id="rId4" Type="http://schemas.openxmlformats.org/officeDocument/2006/relationships/hyperlink" Target="https://www.law.cornell.edu/cfr/text/27/478.32#f" TargetMode="External"/><Relationship Id="rId9" Type="http://schemas.openxmlformats.org/officeDocument/2006/relationships/hyperlink" Target="https://www.law.cornell.edu/definitions/index.php?width=840&amp;height=800&amp;iframe=true&amp;def_id=11bd7a0900352962ea46a208d0fe506f&amp;term_occur=3&amp;term_src=Title:27:Chapter:II:Subchapter:B:Part:478:Subpart:C:478.32" TargetMode="External"/><Relationship Id="rId14" Type="http://schemas.openxmlformats.org/officeDocument/2006/relationships/hyperlink" Target="https://www.law.cornell.edu/definitions/index.php?width=840&amp;height=800&amp;iframe=true&amp;def_id=11bd7a0900352962ea46a208d0fe506f&amp;term_occur=4&amp;term_src=Title:27:Chapter:II:Subchapter:B:Part:478:Subpart:C:478.3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4f40ce5a1d2adb7e4756eb1178b0a0c&amp;term_occur=2&amp;term_src=Title:27:Chapter:II:Subchapter:B:Part:478:Subpart:C:478.32" TargetMode="External"/><Relationship Id="rId13" Type="http://schemas.openxmlformats.org/officeDocument/2006/relationships/hyperlink" Target="https://www.law.cornell.edu/definitions/index.php?width=840&amp;height=800&amp;iframe=true&amp;def_id=44f40ce5a1d2adb7e4756eb1178b0a0c&amp;term_occur=5&amp;term_src=Title:27:Chapter:II:Subchapter:B:Part:478:Subpart:C:478.32" TargetMode="External"/><Relationship Id="rId3" Type="http://schemas.openxmlformats.org/officeDocument/2006/relationships/hyperlink" Target="https://www.law.cornell.edu/definitions/index.php?width=840&amp;height=800&amp;iframe=true&amp;def_id=9682c80a7d5f7cb84b338ba0869b6ea4&amp;term_occur=2&amp;term_src=Title:27:Chapter:II:Subchapter:B:Part:478:Subpart:C:478.32" TargetMode="External"/><Relationship Id="rId7" Type="http://schemas.openxmlformats.org/officeDocument/2006/relationships/hyperlink" Target="https://www.law.cornell.edu/definitions/index.php?width=840&amp;height=800&amp;iframe=true&amp;def_id=9682c80a7d5f7cb84b338ba0869b6ea4&amp;term_occur=5&amp;term_src=Title:27:Chapter:II:Subchapter:B:Part:478:Subpart:C:478.32" TargetMode="External"/><Relationship Id="rId12" Type="http://schemas.openxmlformats.org/officeDocument/2006/relationships/hyperlink" Target="https://www.law.cornell.edu/definitions/index.php?width=840&amp;height=800&amp;iframe=true&amp;def_id=44f40ce5a1d2adb7e4756eb1178b0a0c&amp;term_occur=4&amp;term_src=Title:27:Chapter:II:Subchapter:B:Part:478:Subpart:C:478.32" TargetMode="External"/><Relationship Id="rId2" Type="http://schemas.openxmlformats.org/officeDocument/2006/relationships/hyperlink" Target="https://www.law.cornell.edu/definitions/index.php?width=840&amp;height=800&amp;iframe=true&amp;def_id=84b6f24c186bf75361d06c7caf401e63&amp;term_occur=9&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4f40ce5a1d2adb7e4756eb1178b0a0c&amp;term_occur=1&amp;term_src=Title:27:Chapter:II:Subchapter:B:Part:478:Subpart:C:478.32" TargetMode="External"/><Relationship Id="rId11" Type="http://schemas.openxmlformats.org/officeDocument/2006/relationships/hyperlink" Target="https://www.law.cornell.edu/definitions/index.php?width=840&amp;height=800&amp;iframe=true&amp;def_id=9682c80a7d5f7cb84b338ba0869b6ea4&amp;term_occur=7&amp;term_src=Title:27:Chapter:II:Subchapter:B:Part:478:Subpart:C:478.32" TargetMode="External"/><Relationship Id="rId5" Type="http://schemas.openxmlformats.org/officeDocument/2006/relationships/hyperlink" Target="https://www.law.cornell.edu/definitions/index.php?width=840&amp;height=800&amp;iframe=true&amp;def_id=9682c80a7d5f7cb84b338ba0869b6ea4&amp;term_occur=4&amp;term_src=Title:27:Chapter:II:Subchapter:B:Part:478:Subpart:C:478.32" TargetMode="External"/><Relationship Id="rId10" Type="http://schemas.openxmlformats.org/officeDocument/2006/relationships/hyperlink" Target="https://www.law.cornell.edu/definitions/index.php?width=840&amp;height=800&amp;iframe=true&amp;def_id=44f40ce5a1d2adb7e4756eb1178b0a0c&amp;term_occur=3&amp;term_src=Title:27:Chapter:II:Subchapter:B:Part:478:Subpart:C:478.32" TargetMode="External"/><Relationship Id="rId4" Type="http://schemas.openxmlformats.org/officeDocument/2006/relationships/hyperlink" Target="https://www.law.cornell.edu/definitions/index.php?width=840&amp;height=800&amp;iframe=true&amp;def_id=9682c80a7d5f7cb84b338ba0869b6ea4&amp;term_occur=3&amp;term_src=Title:27:Chapter:II:Subchapter:B:Part:478:Subpart:C:478.32" TargetMode="External"/><Relationship Id="rId9" Type="http://schemas.openxmlformats.org/officeDocument/2006/relationships/hyperlink" Target="https://www.law.cornell.edu/definitions/index.php?width=840&amp;height=800&amp;iframe=true&amp;def_id=9682c80a7d5f7cb84b338ba0869b6ea4&amp;term_occur=6&amp;term_src=Title:27:Chapter:II:Subchapter:B:Part:478:Subpart:C:478.32"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18aeb8d41af080cda496cadfb1fbba3f&amp;term_occur=8&amp;term_src=Title:27:Chapter:II:Subchapter:B:Part:478:Subpart:C:478.32" TargetMode="External"/><Relationship Id="rId13" Type="http://schemas.openxmlformats.org/officeDocument/2006/relationships/hyperlink" Target="https://www.law.cornell.edu/definitions/index.php?width=840&amp;height=800&amp;iframe=true&amp;def_id=18aeb8d41af080cda496cadfb1fbba3f&amp;term_occur=9&amp;term_src=Title:27:Chapter:II:Subchapter:B:Part:478:Subpart:C:478.32" TargetMode="External"/><Relationship Id="rId18" Type="http://schemas.openxmlformats.org/officeDocument/2006/relationships/hyperlink" Target="https://www.law.cornell.edu/definitions/index.php?width=840&amp;height=800&amp;iframe=true&amp;def_id=671aa5b4212da56fa44bcac75d2f58e5&amp;term_occur=5&amp;term_src=Title:27:Chapter:II:Subchapter:B:Part:478:Subpart:C:478.32" TargetMode="External"/><Relationship Id="rId26" Type="http://schemas.openxmlformats.org/officeDocument/2006/relationships/hyperlink" Target="https://www.law.cornell.edu/definitions/index.php?width=840&amp;height=800&amp;iframe=true&amp;def_id=208e21c32f0a1e2407b38ecb2d2798e8&amp;term_occur=2&amp;term_src=Title:27:Chapter:II:Subchapter:B:Part:478:Subpart:C:478.32" TargetMode="External"/><Relationship Id="rId3" Type="http://schemas.openxmlformats.org/officeDocument/2006/relationships/hyperlink" Target="https://www.law.cornell.edu/definitions/index.php?width=840&amp;height=800&amp;iframe=true&amp;def_id=1890029371a74a4a35cf2d1301ebacae&amp;term_occur=1&amp;term_src=Title:27:Chapter:II:Subchapter:B:Part:478:Subpart:C:478.32" TargetMode="External"/><Relationship Id="rId21" Type="http://schemas.openxmlformats.org/officeDocument/2006/relationships/hyperlink" Target="https://www.law.cornell.edu/definitions/index.php?width=840&amp;height=800&amp;iframe=true&amp;def_id=18aeb8d41af080cda496cadfb1fbba3f&amp;term_occur=11&amp;term_src=Title:27:Chapter:II:Subchapter:B:Part:478:Subpart:C:478.32" TargetMode="External"/><Relationship Id="rId7" Type="http://schemas.openxmlformats.org/officeDocument/2006/relationships/hyperlink" Target="https://www.law.cornell.edu/definitions/index.php?width=840&amp;height=800&amp;iframe=true&amp;def_id=33ff9abb246640040fd02d390eab9691&amp;term_occur=8&amp;term_src=Title:27:Chapter:II:Subchapter:B:Part:478:Subpart:C:478.32" TargetMode="External"/><Relationship Id="rId12" Type="http://schemas.openxmlformats.org/officeDocument/2006/relationships/hyperlink" Target="https://www.law.cornell.edu/definitions/index.php?width=840&amp;height=800&amp;iframe=true&amp;def_id=33ff9abb246640040fd02d390eab9691&amp;term_occur=9&amp;term_src=Title:27:Chapter:II:Subchapter:B:Part:478:Subpart:C:478.32" TargetMode="External"/><Relationship Id="rId17" Type="http://schemas.openxmlformats.org/officeDocument/2006/relationships/hyperlink" Target="https://www.law.cornell.edu/definitions/index.php?width=840&amp;height=800&amp;iframe=true&amp;def_id=18aeb8d41af080cda496cadfb1fbba3f&amp;term_occur=10&amp;term_src=Title:27:Chapter:II:Subchapter:B:Part:478:Subpart:C:478.32" TargetMode="External"/><Relationship Id="rId25" Type="http://schemas.openxmlformats.org/officeDocument/2006/relationships/hyperlink" Target="https://www.law.cornell.edu/definitions/index.php?width=840&amp;height=800&amp;iframe=true&amp;def_id=b9259fad30fff390bb16defff8532568&amp;term_occur=2&amp;term_src=Title:27:Chapter:II:Subchapter:B:Part:478:Subpart:C:478.32" TargetMode="External"/><Relationship Id="rId2" Type="http://schemas.openxmlformats.org/officeDocument/2006/relationships/hyperlink" Target="https://www.law.cornell.edu/definitions/index.php?width=840&amp;height=800&amp;iframe=true&amp;def_id=9682c80a7d5f7cb84b338ba0869b6ea4&amp;term_occur=8&amp;term_src=Title:27:Chapter:II:Subchapter:B:Part:478:Subpart:C:478.32" TargetMode="External"/><Relationship Id="rId16" Type="http://schemas.openxmlformats.org/officeDocument/2006/relationships/hyperlink" Target="https://www.law.cornell.edu/definitions/index.php?width=840&amp;height=800&amp;iframe=true&amp;def_id=33ff9abb246640040fd02d390eab9691&amp;term_occur=10&amp;term_src=Title:27:Chapter:II:Subchapter:B:Part:478:Subpart:C:478.32" TargetMode="External"/><Relationship Id="rId20" Type="http://schemas.openxmlformats.org/officeDocument/2006/relationships/hyperlink" Target="https://www.law.cornell.edu/definitions/index.php?width=840&amp;height=800&amp;iframe=true&amp;def_id=33ff9abb246640040fd02d390eab9691&amp;term_occur=11&amp;term_src=Title:27:Chapter:II:Subchapter:B:Part:478:Subpart:C:478.32" TargetMode="External"/><Relationship Id="rId29" Type="http://schemas.openxmlformats.org/officeDocument/2006/relationships/hyperlink" Target="https://www.law.cornell.edu/definitions/index.php?width=840&amp;height=800&amp;iframe=true&amp;def_id=55100553b047553da0176be3477e050b&amp;term_occur=2&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671aa5b4212da56fa44bcac75d2f58e5&amp;term_occur=3&amp;term_src=Title:27:Chapter:II:Subchapter:B:Part:478:Subpart:C:478.32" TargetMode="External"/><Relationship Id="rId11" Type="http://schemas.openxmlformats.org/officeDocument/2006/relationships/hyperlink" Target="https://www.law.cornell.edu/cfr/text/27/478.32#a" TargetMode="External"/><Relationship Id="rId24" Type="http://schemas.openxmlformats.org/officeDocument/2006/relationships/hyperlink" Target="https://www.law.cornell.edu/definitions/index.php?width=840&amp;height=800&amp;iframe=true&amp;def_id=09ae2322410b810b851d23660b7630d0&amp;term_occur=2&amp;term_src=Title:27:Chapter:II:Subchapter:B:Part:478:Subpart:C:478.32" TargetMode="External"/><Relationship Id="rId5" Type="http://schemas.openxmlformats.org/officeDocument/2006/relationships/hyperlink" Target="https://www.law.cornell.edu/definitions/index.php?width=840&amp;height=800&amp;iframe=true&amp;def_id=18aeb8d41af080cda496cadfb1fbba3f&amp;term_occur=7&amp;term_src=Title:27:Chapter:II:Subchapter:B:Part:478:Subpart:C:478.32" TargetMode="External"/><Relationship Id="rId15" Type="http://schemas.openxmlformats.org/officeDocument/2006/relationships/hyperlink" Target="https://www.law.cornell.edu/definitions/index.php?width=840&amp;height=800&amp;iframe=true&amp;def_id=d19586425f562eef457e8f20ebfcb1e0&amp;term_occur=3&amp;term_src=Title:27:Chapter:II:Subchapter:B:Part:478:Subpart:C:478.32" TargetMode="External"/><Relationship Id="rId23" Type="http://schemas.openxmlformats.org/officeDocument/2006/relationships/hyperlink" Target="https://www.law.cornell.edu/definitions/index.php?width=840&amp;height=800&amp;iframe=true&amp;def_id=1890029371a74a4a35cf2d1301ebacae&amp;term_occur=2&amp;term_src=Title:27:Chapter:II:Subchapter:B:Part:478:Subpart:C:478.32" TargetMode="External"/><Relationship Id="rId28" Type="http://schemas.openxmlformats.org/officeDocument/2006/relationships/hyperlink" Target="https://www.law.cornell.edu/definitions/index.php?width=840&amp;height=800&amp;iframe=true&amp;def_id=4950e783e02942ed5e161e6e6d217253&amp;term_occur=2&amp;term_src=Title:27:Chapter:II:Subchapter:B:Part:478:Subpart:C:478.32" TargetMode="External"/><Relationship Id="rId10" Type="http://schemas.openxmlformats.org/officeDocument/2006/relationships/hyperlink" Target="https://www.law.cornell.edu/definitions/index.php?width=840&amp;height=800&amp;iframe=true&amp;def_id=9682c80a7d5f7cb84b338ba0869b6ea4&amp;term_occur=9&amp;term_src=Title:27:Chapter:II:Subchapter:B:Part:478:Subpart:C:478.32" TargetMode="External"/><Relationship Id="rId19" Type="http://schemas.openxmlformats.org/officeDocument/2006/relationships/hyperlink" Target="https://www.law.cornell.edu/definitions/index.php?width=840&amp;height=800&amp;iframe=true&amp;def_id=9682c80a7d5f7cb84b338ba0869b6ea4&amp;term_occur=10&amp;term_src=Title:27:Chapter:II:Subchapter:B:Part:478:Subpart:C:478.32" TargetMode="External"/><Relationship Id="rId4" Type="http://schemas.openxmlformats.org/officeDocument/2006/relationships/hyperlink" Target="https://www.law.cornell.edu/definitions/index.php?width=840&amp;height=800&amp;iframe=true&amp;def_id=33ff9abb246640040fd02d390eab9691&amp;term_occur=7&amp;term_src=Title:27:Chapter:II:Subchapter:B:Part:478:Subpart:C:478.32" TargetMode="External"/><Relationship Id="rId9" Type="http://schemas.openxmlformats.org/officeDocument/2006/relationships/hyperlink" Target="https://www.law.cornell.edu/definitions/index.php?width=840&amp;height=800&amp;iframe=true&amp;def_id=671aa5b4212da56fa44bcac75d2f58e5&amp;term_occur=4&amp;term_src=Title:27:Chapter:II:Subchapter:B:Part:478:Subpart:C:478.32" TargetMode="External"/><Relationship Id="rId14" Type="http://schemas.openxmlformats.org/officeDocument/2006/relationships/hyperlink" Target="https://www.law.cornell.edu/definitions/index.php?width=840&amp;height=800&amp;iframe=true&amp;def_id=d19586425f562eef457e8f20ebfcb1e0&amp;term_occur=2&amp;term_src=Title:27:Chapter:II:Subchapter:B:Part:478:Subpart:C:478.32" TargetMode="External"/><Relationship Id="rId22" Type="http://schemas.openxmlformats.org/officeDocument/2006/relationships/hyperlink" Target="https://www.law.cornell.edu/definitions/index.php?width=840&amp;height=800&amp;iframe=true&amp;def_id=9682c80a7d5f7cb84b338ba0869b6ea4&amp;term_occur=11&amp;term_src=Title:27:Chapter:II:Subchapter:B:Part:478:Subpart:C:478.32" TargetMode="External"/><Relationship Id="rId27" Type="http://schemas.openxmlformats.org/officeDocument/2006/relationships/hyperlink" Target="https://www.law.cornell.edu/uscode/text/21/802"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be709e3330169690eb5bd150a35e809&amp;term_occur=2&amp;term_src=Title:27:Chapter:II:Subchapter:B:Part:478:Subpart:C:478.32" TargetMode="External"/><Relationship Id="rId13" Type="http://schemas.openxmlformats.org/officeDocument/2006/relationships/hyperlink" Target="https://www.law.cornell.edu/definitions/index.php?width=840&amp;height=800&amp;iframe=true&amp;def_id=84b6f24c186bf75361d06c7caf401e63&amp;term_occur=16&amp;term_src=Title:27:Chapter:II:Subchapter:B:Part:478:Subpart:C:478.32" TargetMode="External"/><Relationship Id="rId18" Type="http://schemas.openxmlformats.org/officeDocument/2006/relationships/hyperlink" Target="https://www.law.cornell.edu/definitions/index.php?width=840&amp;height=800&amp;iframe=true&amp;def_id=33ff9abb246640040fd02d390eab9691&amp;term_occur=13&amp;term_src=Title:27:Chapter:II:Subchapter:B:Part:478:Subpart:C:478.32" TargetMode="External"/><Relationship Id="rId3" Type="http://schemas.openxmlformats.org/officeDocument/2006/relationships/hyperlink" Target="https://www.law.cornell.edu/definitions/index.php?width=840&amp;height=800&amp;iframe=true&amp;def_id=84b6f24c186bf75361d06c7caf401e63&amp;term_occur=10&amp;term_src=Title:27:Chapter:II:Subchapter:B:Part:478:Subpart:C:478.32" TargetMode="External"/><Relationship Id="rId21" Type="http://schemas.openxmlformats.org/officeDocument/2006/relationships/hyperlink" Target="https://www.law.cornell.edu/definitions/index.php?width=840&amp;height=800&amp;iframe=true&amp;def_id=84b6f24c186bf75361d06c7caf401e63&amp;term_occur=17&amp;term_src=Title:27:Chapter:II:Subchapter:B:Part:478:Subpart:C:478.32" TargetMode="External"/><Relationship Id="rId7" Type="http://schemas.openxmlformats.org/officeDocument/2006/relationships/hyperlink" Target="https://www.law.cornell.edu/definitions/index.php?width=840&amp;height=800&amp;iframe=true&amp;def_id=84b6f24c186bf75361d06c7caf401e63&amp;term_occur=12&amp;term_src=Title:27:Chapter:II:Subchapter:B:Part:478:Subpart:C:478.32" TargetMode="External"/><Relationship Id="rId12" Type="http://schemas.openxmlformats.org/officeDocument/2006/relationships/hyperlink" Target="https://www.law.cornell.edu/definitions/index.php?width=840&amp;height=800&amp;iframe=true&amp;def_id=84b6f24c186bf75361d06c7caf401e63&amp;term_occur=15&amp;term_src=Title:27:Chapter:II:Subchapter:B:Part:478:Subpart:C:478.32" TargetMode="External"/><Relationship Id="rId17" Type="http://schemas.openxmlformats.org/officeDocument/2006/relationships/hyperlink" Target="https://www.law.cornell.edu/definitions/index.php?width=840&amp;height=800&amp;iframe=true&amp;def_id=cdbeee98d924cebab53e630a5aead2a3&amp;term_occur=2&amp;term_src=Title:27:Chapter:II:Subchapter:B:Part:478:Subpart:C:478.32" TargetMode="External"/><Relationship Id="rId2" Type="http://schemas.openxmlformats.org/officeDocument/2006/relationships/hyperlink" Target="https://www.law.cornell.edu/definitions/index.php?width=840&amp;height=800&amp;iframe=true&amp;def_id=11bd7a0900352962ea46a208d0fe506f&amp;term_occur=5&amp;term_src=Title:27:Chapter:II:Subchapter:B:Part:478:Subpart:C:478.32" TargetMode="External"/><Relationship Id="rId16" Type="http://schemas.openxmlformats.org/officeDocument/2006/relationships/hyperlink" Target="https://www.law.cornell.edu/definitions/index.php?width=840&amp;height=800&amp;iframe=true&amp;def_id=18aeb8d41af080cda496cadfb1fbba3f&amp;term_occur=12&amp;term_src=Title:27:Chapter:II:Subchapter:B:Part:478:Subpart:C:478.32" TargetMode="External"/><Relationship Id="rId20" Type="http://schemas.openxmlformats.org/officeDocument/2006/relationships/hyperlink" Target="https://www.law.cornell.edu/definitions/index.php?width=840&amp;height=800&amp;iframe=true&amp;def_id=bf6b377410cb32a902807950d3bb7cba&amp;term_occur=2&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11bd7a0900352962ea46a208d0fe506f&amp;term_occur=6&amp;term_src=Title:27:Chapter:II:Subchapter:B:Part:478:Subpart:C:478.32" TargetMode="External"/><Relationship Id="rId11" Type="http://schemas.openxmlformats.org/officeDocument/2006/relationships/hyperlink" Target="https://www.law.cornell.edu/definitions/index.php?width=840&amp;height=800&amp;iframe=true&amp;def_id=84b6f24c186bf75361d06c7caf401e63&amp;term_occur=14&amp;term_src=Title:27:Chapter:II:Subchapter:B:Part:478:Subpart:C:478.32" TargetMode="External"/><Relationship Id="rId5" Type="http://schemas.openxmlformats.org/officeDocument/2006/relationships/hyperlink" Target="https://www.law.cornell.edu/definitions/index.php?width=840&amp;height=800&amp;iframe=true&amp;def_id=84b6f24c186bf75361d06c7caf401e63&amp;term_occur=11&amp;term_src=Title:27:Chapter:II:Subchapter:B:Part:478:Subpart:C:478.32" TargetMode="External"/><Relationship Id="rId15" Type="http://schemas.openxmlformats.org/officeDocument/2006/relationships/hyperlink" Target="https://www.law.cornell.edu/definitions/index.php?width=840&amp;height=800&amp;iframe=true&amp;def_id=33ff9abb246640040fd02d390eab9691&amp;term_occur=12&amp;term_src=Title:27:Chapter:II:Subchapter:B:Part:478:Subpart:C:478.32" TargetMode="External"/><Relationship Id="rId10" Type="http://schemas.openxmlformats.org/officeDocument/2006/relationships/hyperlink" Target="https://www.law.cornell.edu/definitions/index.php?width=840&amp;height=800&amp;iframe=true&amp;def_id=84b6f24c186bf75361d06c7caf401e63&amp;term_occur=13&amp;term_src=Title:27:Chapter:II:Subchapter:B:Part:478:Subpart:C:478.32" TargetMode="External"/><Relationship Id="rId19" Type="http://schemas.openxmlformats.org/officeDocument/2006/relationships/hyperlink" Target="https://www.law.cornell.edu/definitions/index.php?width=840&amp;height=800&amp;iframe=true&amp;def_id=18aeb8d41af080cda496cadfb1fbba3f&amp;term_occur=13&amp;term_src=Title:27:Chapter:II:Subchapter:B:Part:478:Subpart:C:478.32" TargetMode="External"/><Relationship Id="rId4" Type="http://schemas.openxmlformats.org/officeDocument/2006/relationships/hyperlink" Target="https://www.law.cornell.edu/cfr/text/27/478.32#f" TargetMode="External"/><Relationship Id="rId9" Type="http://schemas.openxmlformats.org/officeDocument/2006/relationships/hyperlink" Target="https://www.law.cornell.edu/definitions/index.php?width=840&amp;height=800&amp;iframe=true&amp;def_id=11bd7a0900352962ea46a208d0fe506f&amp;term_occur=7&amp;term_src=Title:27:Chapter:II:Subchapter:B:Part:478:Subpart:C:478.32" TargetMode="External"/><Relationship Id="rId14" Type="http://schemas.openxmlformats.org/officeDocument/2006/relationships/hyperlink" Target="https://www.law.cornell.edu/definitions/index.php?width=840&amp;height=800&amp;iframe=true&amp;def_id=11bd7a0900352962ea46a208d0fe506f&amp;term_occur=8&amp;term_src=Title:27:Chapter:II:Subchapter:B:Part:478:Subpart:C:478.32" TargetMode="External"/></Relationships>
</file>

<file path=ppt/slides/_rels/slide143.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4f40ce5a1d2adb7e4756eb1178b0a0c&amp;term_occur=8&amp;term_src=Title:27:Chapter:II:Subchapter:B:Part:478:Subpart:C:478.32" TargetMode="External"/><Relationship Id="rId13" Type="http://schemas.openxmlformats.org/officeDocument/2006/relationships/hyperlink" Target="https://www.law.cornell.edu/definitions/index.php?width=840&amp;height=800&amp;iframe=true&amp;def_id=44f40ce5a1d2adb7e4756eb1178b0a0c&amp;term_occur=10&amp;term_src=Title:27:Chapter:II:Subchapter:B:Part:478:Subpart:C:478.32" TargetMode="External"/><Relationship Id="rId3" Type="http://schemas.openxmlformats.org/officeDocument/2006/relationships/hyperlink" Target="https://www.law.cornell.edu/definitions/index.php?width=840&amp;height=800&amp;iframe=true&amp;def_id=9682c80a7d5f7cb84b338ba0869b6ea4&amp;term_occur=12&amp;term_src=Title:27:Chapter:II:Subchapter:B:Part:478:Subpart:C:478.32" TargetMode="External"/><Relationship Id="rId7" Type="http://schemas.openxmlformats.org/officeDocument/2006/relationships/hyperlink" Target="https://www.law.cornell.edu/definitions/index.php?width=840&amp;height=800&amp;iframe=true&amp;def_id=9682c80a7d5f7cb84b338ba0869b6ea4&amp;term_occur=14&amp;term_src=Title:27:Chapter:II:Subchapter:B:Part:478:Subpart:C:478.32" TargetMode="External"/><Relationship Id="rId12" Type="http://schemas.openxmlformats.org/officeDocument/2006/relationships/hyperlink" Target="https://www.law.cornell.edu/definitions/index.php?width=840&amp;height=800&amp;iframe=true&amp;def_id=44f40ce5a1d2adb7e4756eb1178b0a0c&amp;term_occur=9&amp;term_src=Title:27:Chapter:II:Subchapter:B:Part:478:Subpart:C:478.32" TargetMode="External"/><Relationship Id="rId2" Type="http://schemas.openxmlformats.org/officeDocument/2006/relationships/hyperlink" Target="https://www.law.cornell.edu/definitions/index.php?width=840&amp;height=800&amp;iframe=true&amp;def_id=84b6f24c186bf75361d06c7caf401e63&amp;term_occur=18&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4f40ce5a1d2adb7e4756eb1178b0a0c&amp;term_occur=7&amp;term_src=Title:27:Chapter:II:Subchapter:B:Part:478:Subpart:C:478.32" TargetMode="External"/><Relationship Id="rId11" Type="http://schemas.openxmlformats.org/officeDocument/2006/relationships/hyperlink" Target="https://www.law.cornell.edu/definitions/index.php?width=840&amp;height=800&amp;iframe=true&amp;def_id=9682c80a7d5f7cb84b338ba0869b6ea4&amp;term_occur=17&amp;term_src=Title:27:Chapter:II:Subchapter:B:Part:478:Subpart:C:478.32" TargetMode="External"/><Relationship Id="rId5" Type="http://schemas.openxmlformats.org/officeDocument/2006/relationships/hyperlink" Target="https://www.law.cornell.edu/definitions/index.php?width=840&amp;height=800&amp;iframe=true&amp;def_id=9682c80a7d5f7cb84b338ba0869b6ea4&amp;term_occur=13&amp;term_src=Title:27:Chapter:II:Subchapter:B:Part:478:Subpart:C:478.32" TargetMode="External"/><Relationship Id="rId10" Type="http://schemas.openxmlformats.org/officeDocument/2006/relationships/hyperlink" Target="https://www.law.cornell.edu/definitions/index.php?width=840&amp;height=800&amp;iframe=true&amp;def_id=9682c80a7d5f7cb84b338ba0869b6ea4&amp;term_occur=16&amp;term_src=Title:27:Chapter:II:Subchapter:B:Part:478:Subpart:C:478.32" TargetMode="External"/><Relationship Id="rId4" Type="http://schemas.openxmlformats.org/officeDocument/2006/relationships/hyperlink" Target="https://www.law.cornell.edu/definitions/index.php?width=840&amp;height=800&amp;iframe=true&amp;def_id=44f40ce5a1d2adb7e4756eb1178b0a0c&amp;term_occur=6&amp;term_src=Title:27:Chapter:II:Subchapter:B:Part:478:Subpart:C:478.32" TargetMode="External"/><Relationship Id="rId9" Type="http://schemas.openxmlformats.org/officeDocument/2006/relationships/hyperlink" Target="https://www.law.cornell.edu/definitions/index.php?width=840&amp;height=800&amp;iframe=true&amp;def_id=9682c80a7d5f7cb84b338ba0869b6ea4&amp;term_occur=15&amp;term_src=Title:27:Chapter:II:Subchapter:B:Part:478:Subpart:C:478.32"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law.cornell.edu/uscode/text/18/922#y_3" TargetMode="External"/><Relationship Id="rId2" Type="http://schemas.openxmlformats.org/officeDocument/2006/relationships/hyperlink" Target="https://www.law.cornell.edu/definitions/index.php?width=840&amp;height=800&amp;iframe=true&amp;def_id=9682c80a7d5f7cb84b338ba0869b6ea4&amp;term_occur=18&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cfr/text/27/478.32#a_5_ii" TargetMode="External"/><Relationship Id="rId5" Type="http://schemas.openxmlformats.org/officeDocument/2006/relationships/hyperlink" Target="https://www.law.cornell.edu/definitions/index.php?width=840&amp;height=800&amp;iframe=true&amp;def_id=4be709e3330169690eb5bd150a35e809&amp;term_occur=3&amp;term_src=Title:27:Chapter:II:Subchapter:B:Part:478:Subpart:C:478.32" TargetMode="External"/><Relationship Id="rId4" Type="http://schemas.openxmlformats.org/officeDocument/2006/relationships/hyperlink" Target="https://www.law.cornell.edu/definitions/index.php?width=840&amp;height=800&amp;iframe=true&amp;def_id=84b6f24c186bf75361d06c7caf401e63&amp;term_occur=19&amp;term_src=Title:27:Chapter:II:Subchapter:B:Part:478:Subpart:C:478.32"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9"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nebraskalegislature.gov/laws/statutes.php?statute=28-1411" TargetMode="External"/><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nebraskalegislature.gov/laws/statutes.php?statute=28-1409" TargetMode="External"/><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8-1409" TargetMode="External"/><Relationship Id="rId4" Type="http://schemas.openxmlformats.org/officeDocument/2006/relationships/hyperlink" Target="http://nebraskalegislature.gov/laws/statutes.php?statute=28-140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nebraskalegislature.gov/laws/statutes.php?statute=28-1412" TargetMode="External"/><Relationship Id="rId7" Type="http://schemas.openxmlformats.org/officeDocument/2006/relationships/hyperlink" Target="http://nebraskalegislature.gov/laws/statutes.php?statute=28-1413" TargetMode="External"/><Relationship Id="rId2" Type="http://schemas.openxmlformats.org/officeDocument/2006/relationships/hyperlink" Target="http://nebraskalegislature.gov/laws/statutes.php?statute=28-1409"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28-1408" TargetMode="External"/><Relationship Id="rId5" Type="http://schemas.openxmlformats.org/officeDocument/2006/relationships/hyperlink" Target="http://nebraskalegislature.gov/laws/statutes.php?statute=28-1416" TargetMode="External"/><Relationship Id="rId4" Type="http://schemas.openxmlformats.org/officeDocument/2006/relationships/hyperlink" Target="http://nebraskalegislature.gov/laws/statutes.php?statute=28-1406"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www.law.cornell.edu/uscode/text/21/951" TargetMode="External"/><Relationship Id="rId2" Type="http://schemas.openxmlformats.org/officeDocument/2006/relationships/hyperlink" Target="https://www.law.cornell.edu/uscode/text/21/801" TargetMode="External"/><Relationship Id="rId1" Type="http://schemas.openxmlformats.org/officeDocument/2006/relationships/slideLayout" Target="../slideLayouts/slideLayout2.xml"/><Relationship Id="rId4" Type="http://schemas.openxmlformats.org/officeDocument/2006/relationships/hyperlink" Target="https://www.law.cornell.edu/uscode/text/46/lii:usc:t:46:ch:705"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hyperlink" Target="http://nebraskalegislature.gov/laws/statutes.php?statute=28-1204"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nebraskalegislature.gov/laws/statutes.php?statute=28-1204.01" TargetMode="External"/><Relationship Id="rId2" Type="http://schemas.openxmlformats.org/officeDocument/2006/relationships/hyperlink" Target="http://nebraskalegislature.gov/laws/statutes.php?statute=28-1204"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nebraskalegislature.gov/laws/statutes.php?statute=28-1204" TargetMode="External"/><Relationship Id="rId2" Type="http://schemas.openxmlformats.org/officeDocument/2006/relationships/hyperlink" Target="http://nebraskalegislature.gov/laws/statutes.php?statute=28-1204.02"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nebraskalegislature.gov/laws/statutes.php?statute=28-310" TargetMode="External"/><Relationship Id="rId2" Type="http://schemas.openxmlformats.org/officeDocument/2006/relationships/hyperlink" Target="http://nebraskalegislature.gov/laws/statutes.php?statute=28-323"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8-315" TargetMode="External"/><Relationship Id="rId4" Type="http://schemas.openxmlformats.org/officeDocument/2006/relationships/hyperlink" Target="http://nebraskalegislature.gov/laws/statutes.php?statute=28-311.04"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nebraskalegislature.gov/laws/statutes.php?statute=42-924" TargetMode="External"/><Relationship Id="rId2" Type="http://schemas.openxmlformats.org/officeDocument/2006/relationships/hyperlink" Target="http://nebraskalegislature.gov/laws/statutes.php?statute=28-311.09"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28-31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457200" y="1600201"/>
            <a:ext cx="8229600" cy="4525963"/>
          </a:xfrm>
          <a:prstGeom prst="rect">
            <a:avLst/>
          </a:prstGeom>
        </p:spPr>
        <p:txBody>
          <a:bodyPr vert="horz" lIns="91440" tIns="45720" rIns="91440" bIns="45720" rtlCol="0" anchor="t">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33015" y="1563757"/>
            <a:ext cx="6605516" cy="2308324"/>
          </a:xfrm>
          <a:prstGeom prst="rect">
            <a:avLst/>
          </a:prstGeom>
          <a:noFill/>
        </p:spPr>
        <p:txBody>
          <a:bodyPr wrap="square" rtlCol="0">
            <a:spAutoFit/>
          </a:bodyPr>
          <a:lstStyle/>
          <a:p>
            <a:pPr algn="ctr"/>
            <a:r>
              <a:rPr lang="en-US" sz="4800" b="1" dirty="0"/>
              <a:t>Nebraska State Patrol</a:t>
            </a:r>
          </a:p>
          <a:p>
            <a:pPr algn="ctr"/>
            <a:r>
              <a:rPr lang="en-US" sz="4800" b="1" dirty="0"/>
              <a:t>Concealed Handgun Permit (CHP) Course</a:t>
            </a:r>
          </a:p>
        </p:txBody>
      </p:sp>
      <p:sp>
        <p:nvSpPr>
          <p:cNvPr id="2" name="TextBox 1"/>
          <p:cNvSpPr txBox="1"/>
          <p:nvPr/>
        </p:nvSpPr>
        <p:spPr>
          <a:xfrm>
            <a:off x="0" y="4015819"/>
            <a:ext cx="9143999" cy="369332"/>
          </a:xfrm>
          <a:prstGeom prst="rect">
            <a:avLst/>
          </a:prstGeom>
          <a:noFill/>
        </p:spPr>
        <p:txBody>
          <a:bodyPr wrap="square" rtlCol="0">
            <a:spAutoFit/>
          </a:bodyPr>
          <a:lstStyle/>
          <a:p>
            <a:pPr algn="ctr"/>
            <a:r>
              <a:rPr lang="en-US" dirty="0"/>
              <a:t>Revised 9.2.2023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896061"/>
            <a:ext cx="8229600" cy="4230102"/>
          </a:xfrm>
        </p:spPr>
        <p:txBody>
          <a:bodyPr>
            <a:normAutofit fontScale="85000" lnSpcReduction="20000"/>
          </a:bodyPr>
          <a:lstStyle/>
          <a:p>
            <a:r>
              <a:rPr lang="en-US" dirty="0"/>
              <a:t>Maintaining a level of awareness will help you deter many conflicts; however, some conflicts cannot be avoided</a:t>
            </a:r>
          </a:p>
          <a:p>
            <a:r>
              <a:rPr lang="en-US" dirty="0"/>
              <a:t>Don’t participate in heated arguments, especially if alcohol is involved</a:t>
            </a:r>
          </a:p>
          <a:p>
            <a:r>
              <a:rPr lang="en-US" dirty="0"/>
              <a:t>Do not brandish your weapon! Brandishing your weapon is illegal in many states and is unnecessary in many situations. If you brandish your weapon first, you could be mistaken as the attacker.</a:t>
            </a:r>
          </a:p>
          <a:p>
            <a:r>
              <a:rPr lang="en-US" dirty="0"/>
              <a:t>Avoid “sketchy” areas of town</a:t>
            </a:r>
          </a:p>
          <a:p>
            <a:r>
              <a:rPr lang="en-US" dirty="0"/>
              <a:t>Listen to your instincts  </a:t>
            </a:r>
          </a:p>
          <a:p>
            <a:pPr>
              <a:buNone/>
            </a:pPr>
            <a:endParaRPr lang="en-US" dirty="0"/>
          </a:p>
        </p:txBody>
      </p:sp>
      <p:sp>
        <p:nvSpPr>
          <p:cNvPr id="4" name="TextBox 3"/>
          <p:cNvSpPr txBox="1"/>
          <p:nvPr/>
        </p:nvSpPr>
        <p:spPr>
          <a:xfrm>
            <a:off x="2400714" y="1417639"/>
            <a:ext cx="4418695" cy="369332"/>
          </a:xfrm>
          <a:prstGeom prst="rect">
            <a:avLst/>
          </a:prstGeom>
          <a:noFill/>
        </p:spPr>
        <p:txBody>
          <a:bodyPr wrap="square" rtlCol="0">
            <a:spAutoFit/>
          </a:bodyPr>
          <a:lstStyle/>
          <a:p>
            <a:pPr algn="ctr"/>
            <a:r>
              <a:rPr lang="en-US" dirty="0"/>
              <a:t>Conflict Resolution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marL="0" indent="0">
              <a:buNone/>
            </a:pPr>
            <a:r>
              <a:rPr lang="en-US" sz="2600" u="sng" dirty="0"/>
              <a:t>Possession of a defaced firearm; penalty:</a:t>
            </a:r>
            <a:br>
              <a:rPr lang="en-US" dirty="0"/>
            </a:br>
            <a:r>
              <a:rPr lang="en-US" sz="2400" dirty="0"/>
              <a:t>(1) Any person who knowingly possesses, receives, sells, or leases, other than by delivery to law enforcement officials, any firearm from which the manufacturer's identification mark or serial number has been removed, defaced, altered, or destroyed, commits the offense of possession of a defaced firearm.</a:t>
            </a:r>
          </a:p>
          <a:p>
            <a:pPr marL="0" indent="0">
              <a:buNone/>
            </a:pPr>
            <a:r>
              <a:rPr lang="en-US" sz="2400" dirty="0"/>
              <a:t>(2) Possession of a defaced firearm is a Class III felony.</a:t>
            </a:r>
          </a:p>
          <a:p>
            <a:pPr>
              <a:buNone/>
            </a:pPr>
            <a:endParaRPr lang="en-US" dirty="0"/>
          </a:p>
        </p:txBody>
      </p:sp>
      <p:sp>
        <p:nvSpPr>
          <p:cNvPr id="4" name="TextBox 3"/>
          <p:cNvSpPr txBox="1"/>
          <p:nvPr/>
        </p:nvSpPr>
        <p:spPr>
          <a:xfrm>
            <a:off x="2384418" y="1019886"/>
            <a:ext cx="4375164" cy="369332"/>
          </a:xfrm>
          <a:prstGeom prst="rect">
            <a:avLst/>
          </a:prstGeom>
          <a:noFill/>
        </p:spPr>
        <p:txBody>
          <a:bodyPr wrap="square" rtlCol="0">
            <a:spAutoFit/>
          </a:bodyPr>
          <a:lstStyle/>
          <a:p>
            <a:pPr algn="ctr"/>
            <a:r>
              <a:rPr lang="en-US" dirty="0"/>
              <a:t>Nebraska Revised Statute § 28-1207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800" u="sng" dirty="0"/>
              <a:t>Defacing a firearm; penalty:</a:t>
            </a:r>
            <a:endParaRPr lang="en-US" dirty="0"/>
          </a:p>
          <a:p>
            <a:pPr marL="0" indent="0">
              <a:buNone/>
            </a:pPr>
            <a:r>
              <a:rPr lang="en-US" dirty="0"/>
              <a:t>(1) Any person who intentionally removes, defaces, covers, alters, or destroys the manufacturer's identification mark or serial number or other distinguishing numbers on any firearm commits the offense of defacing a firearm.</a:t>
            </a:r>
          </a:p>
          <a:p>
            <a:pPr marL="0" indent="0">
              <a:buNone/>
            </a:pPr>
            <a:r>
              <a:rPr lang="en-US" dirty="0"/>
              <a:t>(2) Defacing a firearm is a Class III felony.</a:t>
            </a:r>
          </a:p>
          <a:p>
            <a:pPr>
              <a:buNone/>
            </a:pPr>
            <a:endParaRPr lang="en-US" dirty="0"/>
          </a:p>
        </p:txBody>
      </p:sp>
      <p:sp>
        <p:nvSpPr>
          <p:cNvPr id="4" name="Rectangle 3"/>
          <p:cNvSpPr/>
          <p:nvPr/>
        </p:nvSpPr>
        <p:spPr>
          <a:xfrm>
            <a:off x="2699899" y="1048306"/>
            <a:ext cx="3553665" cy="369332"/>
          </a:xfrm>
          <a:prstGeom prst="rect">
            <a:avLst/>
          </a:prstGeom>
        </p:spPr>
        <p:txBody>
          <a:bodyPr wrap="none">
            <a:spAutoFit/>
          </a:bodyPr>
          <a:lstStyle/>
          <a:p>
            <a:pPr algn="ctr"/>
            <a:r>
              <a:rPr lang="en-US" dirty="0"/>
              <a:t>Nebraska Revised Statute § 28-1208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u="sng" dirty="0"/>
              <a:t>Failure to register tranquilizer guns; penalty.</a:t>
            </a:r>
            <a:br>
              <a:rPr lang="en-US" dirty="0"/>
            </a:br>
            <a:r>
              <a:rPr lang="en-US" sz="2800" dirty="0"/>
              <a:t>(1) Any person who fails or neglects to register any gun or other device designed, adapted or used for projecting darts or other missiles containing tranquilizers or other chemicals or compounds which will produce unconsciousness or temporary disability in live animals, with the county sheriff of the county in which the owner of the gun or device resides, commits the offense of failure to register tranquilizer guns.</a:t>
            </a:r>
          </a:p>
          <a:p>
            <a:pPr marL="0" indent="0">
              <a:buNone/>
            </a:pPr>
            <a:r>
              <a:rPr lang="en-US" sz="2800" dirty="0"/>
              <a:t>(2) Failure to register tranquilizer guns is a Class III misdemeanor.</a:t>
            </a:r>
          </a:p>
          <a:p>
            <a:pPr>
              <a:buNone/>
            </a:pPr>
            <a:endParaRPr lang="en-US"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28-1209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Failure to notify the sheriff of the sale of tranquilizer guns; penalty; record:</a:t>
            </a:r>
            <a:br>
              <a:rPr lang="en-US" dirty="0"/>
            </a:br>
            <a:r>
              <a:rPr lang="en-US" sz="2800" dirty="0"/>
              <a:t>(1) Any person, partnership, limited liability company, or corporation selling any gun or other device as described in section </a:t>
            </a:r>
            <a:r>
              <a:rPr lang="en-US" sz="2800" dirty="0">
                <a:hlinkClick r:id="rId2"/>
              </a:rPr>
              <a:t>28-1209</a:t>
            </a:r>
            <a:r>
              <a:rPr lang="en-US" sz="2800" dirty="0"/>
              <a:t> which fails to immediately notify the sheriff of the county of the sale and giving the name and address of the purchaser thereof and the make and number of the gun or device commits the offense of failure to notify the sheriff of the sale of tranquilizer guns.</a:t>
            </a:r>
          </a:p>
          <a:p>
            <a:pPr marL="0" indent="0">
              <a:buNone/>
            </a:pPr>
            <a:r>
              <a:rPr lang="en-US" sz="2800" dirty="0"/>
              <a:t>(2) The sheriff shall keep a record of such sale with the information furnished pursuant to this section.</a:t>
            </a:r>
          </a:p>
          <a:p>
            <a:pPr marL="0" indent="0">
              <a:buNone/>
            </a:pPr>
            <a:r>
              <a:rPr lang="en-US" sz="2800" dirty="0"/>
              <a:t>(3) Failure to notify the sheriff of the sale of tranquilizer guns is a Class III misdemeanor.</a:t>
            </a:r>
          </a:p>
          <a:p>
            <a:pPr>
              <a:buNone/>
            </a:pPr>
            <a:endParaRPr lang="en-US" dirty="0"/>
          </a:p>
        </p:txBody>
      </p:sp>
      <p:sp>
        <p:nvSpPr>
          <p:cNvPr id="4" name="Rectangle 3"/>
          <p:cNvSpPr/>
          <p:nvPr/>
        </p:nvSpPr>
        <p:spPr>
          <a:xfrm>
            <a:off x="2795167" y="1067950"/>
            <a:ext cx="3553665" cy="369332"/>
          </a:xfrm>
          <a:prstGeom prst="rect">
            <a:avLst/>
          </a:prstGeom>
        </p:spPr>
        <p:txBody>
          <a:bodyPr wrap="none">
            <a:spAutoFit/>
          </a:bodyPr>
          <a:lstStyle/>
          <a:p>
            <a:pPr algn="ctr"/>
            <a:r>
              <a:rPr lang="en-US" dirty="0"/>
              <a:t>Nebraska Revised Statute § 28-1210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Presence of firearm in motor vehicle; prima facie evidence:</a:t>
            </a:r>
            <a:endParaRPr lang="en-US" dirty="0"/>
          </a:p>
          <a:p>
            <a:pPr>
              <a:buNone/>
            </a:pPr>
            <a:r>
              <a:rPr lang="en-US" sz="2400" dirty="0"/>
              <a:t>The presence in a motor vehicle other than a public vehicle of any firearm or instrument referred to in section </a:t>
            </a:r>
            <a:r>
              <a:rPr lang="en-US" sz="2400" dirty="0">
                <a:hlinkClick r:id="rId2"/>
              </a:rPr>
              <a:t>28-1203</a:t>
            </a:r>
            <a:r>
              <a:rPr lang="en-US" sz="2400" dirty="0"/>
              <a:t>, </a:t>
            </a:r>
            <a:r>
              <a:rPr lang="en-US" sz="2400" dirty="0">
                <a:hlinkClick r:id="rId3"/>
              </a:rPr>
              <a:t>28-1206</a:t>
            </a:r>
            <a:r>
              <a:rPr lang="en-US" sz="2400" dirty="0"/>
              <a:t>, </a:t>
            </a:r>
            <a:r>
              <a:rPr lang="en-US" sz="2400" dirty="0">
                <a:hlinkClick r:id="rId4"/>
              </a:rPr>
              <a:t>28-1207</a:t>
            </a:r>
            <a:r>
              <a:rPr lang="en-US" sz="2400" dirty="0"/>
              <a:t>, or </a:t>
            </a:r>
            <a:r>
              <a:rPr lang="en-US" sz="2400" dirty="0">
                <a:hlinkClick r:id="rId5"/>
              </a:rPr>
              <a:t>28-1212.03</a:t>
            </a:r>
            <a:r>
              <a:rPr lang="en-US" sz="2400" dirty="0"/>
              <a:t> shall be prima facie evidence that it is in the possession of and is carried by all persons occupying such motor vehicle at the time such firearm or instrument is found, except that this section shall not be applicable if such firearm or instrument is found upon the person of one of the occupants therein.</a:t>
            </a:r>
            <a:endParaRPr lang="en-US"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28-1212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Unlawful discharge of firearm; terms, defined:</a:t>
            </a:r>
            <a:endParaRPr lang="en-US" sz="2000" u="sng" dirty="0"/>
          </a:p>
          <a:p>
            <a:pPr marL="0" indent="0">
              <a:buNone/>
            </a:pPr>
            <a:r>
              <a:rPr lang="en-US" sz="2000" dirty="0"/>
              <a:t>For purposes of sections </a:t>
            </a:r>
            <a:r>
              <a:rPr lang="en-US" sz="2000" dirty="0">
                <a:hlinkClick r:id="rId2"/>
              </a:rPr>
              <a:t>28-1212.02</a:t>
            </a:r>
            <a:r>
              <a:rPr lang="en-US" sz="2000" dirty="0"/>
              <a:t> and </a:t>
            </a:r>
            <a:r>
              <a:rPr lang="en-US" sz="2000" dirty="0">
                <a:hlinkClick r:id="rId3"/>
              </a:rPr>
              <a:t>28-1212.04</a:t>
            </a:r>
            <a:r>
              <a:rPr lang="en-US" sz="2000" dirty="0"/>
              <a:t>:</a:t>
            </a:r>
          </a:p>
          <a:p>
            <a:pPr marL="0" indent="0">
              <a:buNone/>
            </a:pPr>
            <a:r>
              <a:rPr lang="en-US" sz="2000" dirty="0"/>
              <a:t>(1) Aircraft means any contrivance intended for and capable of transporting persons through the airspace;</a:t>
            </a:r>
          </a:p>
          <a:p>
            <a:pPr marL="0" indent="0">
              <a:buNone/>
            </a:pPr>
            <a:r>
              <a:rPr lang="en-US" sz="2000" dirty="0"/>
              <a:t>(2) Inhabited means currently being used for dwelling purposes; and</a:t>
            </a:r>
          </a:p>
          <a:p>
            <a:pPr marL="0" indent="0">
              <a:buNone/>
            </a:pPr>
            <a:r>
              <a:rPr lang="en-US" sz="2000" dirty="0"/>
              <a:t>(3) Occupied means that a person is physically present in a building, motor vehicle, or aircraft.</a:t>
            </a:r>
          </a:p>
          <a:p>
            <a:pPr>
              <a:buNone/>
            </a:pPr>
            <a:endParaRPr lang="en-US" sz="2200" dirty="0"/>
          </a:p>
        </p:txBody>
      </p:sp>
      <p:sp>
        <p:nvSpPr>
          <p:cNvPr id="4" name="Rectangle 3"/>
          <p:cNvSpPr/>
          <p:nvPr/>
        </p:nvSpPr>
        <p:spPr>
          <a:xfrm>
            <a:off x="2649293" y="1048306"/>
            <a:ext cx="3845413" cy="369332"/>
          </a:xfrm>
          <a:prstGeom prst="rect">
            <a:avLst/>
          </a:prstGeom>
        </p:spPr>
        <p:txBody>
          <a:bodyPr wrap="none">
            <a:spAutoFit/>
          </a:bodyPr>
          <a:lstStyle/>
          <a:p>
            <a:pPr algn="ctr"/>
            <a:r>
              <a:rPr lang="en-US" dirty="0"/>
              <a:t>Nebraska Revised Statute § 28-1212.01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Unlawful discharge of firearm; penalty:</a:t>
            </a:r>
            <a:endParaRPr lang="en-US" sz="2400" dirty="0"/>
          </a:p>
          <a:p>
            <a:pPr>
              <a:buNone/>
            </a:pPr>
            <a:r>
              <a:rPr lang="en-US" sz="2400" dirty="0"/>
              <a:t>Any person who unlawfully and intentionally discharges a firearm at an inhabited dwelling house, occupied building, occupied motor vehicle, occupied aircraft, inhabited motor home as defined in section </a:t>
            </a:r>
            <a:r>
              <a:rPr lang="en-US" sz="2400" dirty="0">
                <a:hlinkClick r:id="rId2"/>
              </a:rPr>
              <a:t>71-4603</a:t>
            </a:r>
            <a:r>
              <a:rPr lang="en-US" sz="2400" dirty="0"/>
              <a:t>, or inhabited camper unit as defined in section </a:t>
            </a:r>
            <a:r>
              <a:rPr lang="en-US" sz="2400" dirty="0">
                <a:hlinkClick r:id="rId3"/>
              </a:rPr>
              <a:t>60-1801</a:t>
            </a:r>
            <a:r>
              <a:rPr lang="en-US" sz="2400" dirty="0"/>
              <a:t> shall be guilty of a Class ID felony.</a:t>
            </a:r>
            <a:endParaRPr lang="en-US" sz="2200" dirty="0"/>
          </a:p>
        </p:txBody>
      </p:sp>
      <p:sp>
        <p:nvSpPr>
          <p:cNvPr id="4" name="Rectangle 3"/>
          <p:cNvSpPr/>
          <p:nvPr/>
        </p:nvSpPr>
        <p:spPr>
          <a:xfrm>
            <a:off x="2649295" y="1048306"/>
            <a:ext cx="3845413" cy="369332"/>
          </a:xfrm>
          <a:prstGeom prst="rect">
            <a:avLst/>
          </a:prstGeom>
        </p:spPr>
        <p:txBody>
          <a:bodyPr wrap="none">
            <a:spAutoFit/>
          </a:bodyPr>
          <a:lstStyle/>
          <a:p>
            <a:pPr algn="ctr"/>
            <a:r>
              <a:rPr lang="en-US" dirty="0"/>
              <a:t>Nebraska Revised Statute § 28-1212.02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Stolen firearm; prohibited acts; violation; penalty:</a:t>
            </a:r>
            <a:endParaRPr lang="en-US" sz="2400" dirty="0"/>
          </a:p>
          <a:p>
            <a:pPr>
              <a:buNone/>
            </a:pPr>
            <a:r>
              <a:rPr lang="en-US" sz="2400" dirty="0"/>
              <a:t>Any person who possesses, receives, retains, or disposes of a stolen firearm knowing that it has been or believing that it has been stolen shall be guilty of a Class IIA felony unless the firearm is possessed, received, retained, or disposed of with intent to restore it to the owner.</a:t>
            </a:r>
            <a:endParaRPr lang="en-US" sz="2200" dirty="0"/>
          </a:p>
        </p:txBody>
      </p:sp>
      <p:sp>
        <p:nvSpPr>
          <p:cNvPr id="4" name="Rectangle 3"/>
          <p:cNvSpPr/>
          <p:nvPr/>
        </p:nvSpPr>
        <p:spPr>
          <a:xfrm>
            <a:off x="2752990" y="1048306"/>
            <a:ext cx="3845413" cy="369332"/>
          </a:xfrm>
          <a:prstGeom prst="rect">
            <a:avLst/>
          </a:prstGeom>
        </p:spPr>
        <p:txBody>
          <a:bodyPr wrap="none">
            <a:spAutoFit/>
          </a:bodyPr>
          <a:lstStyle/>
          <a:p>
            <a:pPr algn="ctr"/>
            <a:r>
              <a:rPr lang="en-US" dirty="0"/>
              <a:t>Nebraska Revised Statute § 28-1212.03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lnSpcReduction="10000"/>
          </a:bodyPr>
          <a:lstStyle/>
          <a:p>
            <a:pPr>
              <a:buNone/>
            </a:pPr>
            <a:r>
              <a:rPr lang="en-US" sz="2400" u="sng" dirty="0"/>
              <a:t>Discharge of firearm in certain cities and counties; prohibited acts; penalty:</a:t>
            </a:r>
          </a:p>
          <a:p>
            <a:pPr>
              <a:buNone/>
            </a:pPr>
            <a:r>
              <a:rPr lang="en-US" sz="2400" dirty="0"/>
              <a:t>Any person, within the territorial boundaries of any city of the first class or county containing a city of the metropolitan class or primary class, who unlawfully, knowingly, and intentionally or recklessly discharges a firearm, while in any motor vehicle or in the proximity of any motor vehicle that such person has just exited, at or in the general direction of any person, dwelling, building, structure, occupied motor vehicle, occupied aircraft, inhabited motor home as defined in section </a:t>
            </a:r>
            <a:r>
              <a:rPr lang="en-US" sz="2400" dirty="0">
                <a:hlinkClick r:id="rId2"/>
              </a:rPr>
              <a:t>71-4603</a:t>
            </a:r>
            <a:r>
              <a:rPr lang="en-US" sz="2400" dirty="0"/>
              <a:t>, or inhabited camper unit as defined in section </a:t>
            </a:r>
            <a:r>
              <a:rPr lang="en-US" sz="2400" dirty="0">
                <a:hlinkClick r:id="rId3"/>
              </a:rPr>
              <a:t>60-1801</a:t>
            </a:r>
            <a:r>
              <a:rPr lang="en-US" sz="2400" dirty="0"/>
              <a:t>, is guilty of a Class IC felony.</a:t>
            </a:r>
            <a:endParaRPr lang="en-US" sz="2200" dirty="0"/>
          </a:p>
        </p:txBody>
      </p:sp>
      <p:sp>
        <p:nvSpPr>
          <p:cNvPr id="4" name="Rectangle 3"/>
          <p:cNvSpPr/>
          <p:nvPr/>
        </p:nvSpPr>
        <p:spPr>
          <a:xfrm>
            <a:off x="2649295" y="1048306"/>
            <a:ext cx="3845413" cy="369332"/>
          </a:xfrm>
          <a:prstGeom prst="rect">
            <a:avLst/>
          </a:prstGeom>
        </p:spPr>
        <p:txBody>
          <a:bodyPr wrap="none">
            <a:spAutoFit/>
          </a:bodyPr>
          <a:lstStyle/>
          <a:p>
            <a:pPr algn="ctr"/>
            <a:r>
              <a:rPr lang="en-US" dirty="0"/>
              <a:t>Nebraska Revised Statute § 28-1212.04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Snowmobiles; carrying firearms; hunting; unlawful:</a:t>
            </a:r>
          </a:p>
          <a:p>
            <a:pPr>
              <a:buNone/>
            </a:pPr>
            <a:r>
              <a:rPr lang="en-US" sz="2400" dirty="0"/>
              <a:t>It shall be unlawful for any person to shoot, take, hunt, or kill or attempt to shoot, take, hunt, or kill any wild animal or bird from or with a snowmobile or for any person to carry or possess any shotgun or rimfire rifle while operating or riding on a snowmobile, or for any person to carry or possess any firearm, bow and arrow, or other projectile device on a snowmobile unless such bow and arrow or projectile device is enclosed in a car carrying case or such firearm is unloaded and enclosed in a carrying case.</a:t>
            </a:r>
            <a:endParaRPr lang="en-US" sz="2200" dirty="0"/>
          </a:p>
        </p:txBody>
      </p:sp>
      <p:sp>
        <p:nvSpPr>
          <p:cNvPr id="4" name="Rectangle 3"/>
          <p:cNvSpPr/>
          <p:nvPr/>
        </p:nvSpPr>
        <p:spPr>
          <a:xfrm>
            <a:off x="2766313" y="1048526"/>
            <a:ext cx="3611373" cy="369332"/>
          </a:xfrm>
          <a:prstGeom prst="rect">
            <a:avLst/>
          </a:prstGeom>
        </p:spPr>
        <p:txBody>
          <a:bodyPr wrap="none">
            <a:spAutoFit/>
          </a:bodyPr>
          <a:lstStyle/>
          <a:p>
            <a:pPr algn="ctr"/>
            <a:r>
              <a:rPr lang="en-US" dirty="0"/>
              <a:t>Nebraska Revised Statute § 60-6,342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72635"/>
          </a:xfrm>
        </p:spPr>
        <p:txBody>
          <a:bodyPr>
            <a:normAutofit fontScale="90000"/>
          </a:bodyPr>
          <a:lstStyle/>
          <a:p>
            <a:r>
              <a:rPr lang="en-US" sz="4000" dirty="0"/>
              <a:t>Lesson 1:  Basic Firearm Knowledge and Firearms Preparedness </a:t>
            </a:r>
            <a:br>
              <a:rPr lang="en-US" sz="4000" dirty="0"/>
            </a:br>
            <a:r>
              <a:rPr lang="en-US" sz="2200" dirty="0"/>
              <a:t>Conflict Resolution Strategies</a:t>
            </a:r>
            <a:endParaRPr lang="en-US" sz="4000" dirty="0"/>
          </a:p>
        </p:txBody>
      </p:sp>
      <p:sp>
        <p:nvSpPr>
          <p:cNvPr id="3" name="Content Placeholder 2"/>
          <p:cNvSpPr>
            <a:spLocks noGrp="1"/>
          </p:cNvSpPr>
          <p:nvPr>
            <p:ph idx="1"/>
          </p:nvPr>
        </p:nvSpPr>
        <p:spPr>
          <a:xfrm>
            <a:off x="457200" y="2059709"/>
            <a:ext cx="8229600" cy="4066455"/>
          </a:xfrm>
        </p:spPr>
        <p:txBody>
          <a:bodyPr>
            <a:normAutofit fontScale="85000" lnSpcReduction="20000"/>
          </a:bodyPr>
          <a:lstStyle/>
          <a:p>
            <a:r>
              <a:rPr lang="en-US" dirty="0"/>
              <a:t>De-escalate the situation</a:t>
            </a:r>
          </a:p>
          <a:p>
            <a:pPr lvl="1"/>
            <a:r>
              <a:rPr lang="en-US" dirty="0"/>
              <a:t>Lower your voice</a:t>
            </a:r>
          </a:p>
          <a:p>
            <a:pPr lvl="1"/>
            <a:r>
              <a:rPr lang="en-US" dirty="0"/>
              <a:t>Be mindful of aggressive posture (clenched fists, fighting stance)</a:t>
            </a:r>
          </a:p>
          <a:p>
            <a:pPr lvl="1"/>
            <a:r>
              <a:rPr lang="en-US" dirty="0"/>
              <a:t>Increase physical distance</a:t>
            </a:r>
          </a:p>
          <a:p>
            <a:r>
              <a:rPr lang="en-US" dirty="0"/>
              <a:t>Avoid verbal personal attacks, ignore those directed at you</a:t>
            </a:r>
          </a:p>
          <a:p>
            <a:r>
              <a:rPr lang="en-US" dirty="0"/>
              <a:t>Be prepared to agree to disagree</a:t>
            </a:r>
          </a:p>
          <a:p>
            <a:r>
              <a:rPr lang="en-US" dirty="0"/>
              <a:t>Accept that there doesn’t have to be a “winner”</a:t>
            </a:r>
          </a:p>
          <a:p>
            <a:r>
              <a:rPr lang="en-US" dirty="0"/>
              <a:t>Walk away</a:t>
            </a:r>
          </a:p>
        </p:txBody>
      </p:sp>
    </p:spTree>
    <p:extLst>
      <p:ext uri="{BB962C8B-B14F-4D97-AF65-F5344CB8AC3E}">
        <p14:creationId xmlns:p14="http://schemas.microsoft.com/office/powerpoint/2010/main" val="23461974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Snowmobiles; violations; penalty:</a:t>
            </a:r>
          </a:p>
          <a:p>
            <a:pPr marL="0" indent="0">
              <a:buNone/>
            </a:pPr>
            <a:r>
              <a:rPr lang="en-US" sz="2400" dirty="0"/>
              <a:t>(1) Any person who violates any provision of sections </a:t>
            </a:r>
            <a:r>
              <a:rPr lang="en-US" sz="2400" dirty="0">
                <a:hlinkClick r:id="rId2"/>
              </a:rPr>
              <a:t>60-6,320</a:t>
            </a:r>
            <a:r>
              <a:rPr lang="en-US" sz="2400" dirty="0"/>
              <a:t> to </a:t>
            </a:r>
            <a:r>
              <a:rPr lang="en-US" sz="2400" dirty="0">
                <a:hlinkClick r:id="rId3"/>
              </a:rPr>
              <a:t>60-6,346</a:t>
            </a:r>
            <a:r>
              <a:rPr lang="en-US" sz="2400" dirty="0"/>
              <a:t> or any rule or regulation promulgated pursuant to such sections shall be guilty of a Class III misdemeanor, and if such person is convicted of a second or subsequent offense within any period of one year, he or she shall be guilty of a Class II misdemeanor.</a:t>
            </a:r>
          </a:p>
          <a:p>
            <a:pPr marL="0" indent="0">
              <a:buNone/>
            </a:pPr>
            <a:r>
              <a:rPr lang="en-US" sz="2400" dirty="0"/>
              <a:t>(2) Any violation of such sections which is also a violation under any other provision of Chapter 60 may be punished under the penalty provisions thereof.</a:t>
            </a:r>
          </a:p>
          <a:p>
            <a:pPr>
              <a:buNone/>
            </a:pPr>
            <a:endParaRPr lang="en-US" sz="2200" dirty="0"/>
          </a:p>
        </p:txBody>
      </p:sp>
      <p:sp>
        <p:nvSpPr>
          <p:cNvPr id="4" name="Rectangle 3"/>
          <p:cNvSpPr/>
          <p:nvPr/>
        </p:nvSpPr>
        <p:spPr>
          <a:xfrm>
            <a:off x="2766314" y="1057952"/>
            <a:ext cx="3611373" cy="369332"/>
          </a:xfrm>
          <a:prstGeom prst="rect">
            <a:avLst/>
          </a:prstGeom>
        </p:spPr>
        <p:txBody>
          <a:bodyPr wrap="none">
            <a:spAutoFit/>
          </a:bodyPr>
          <a:lstStyle/>
          <a:p>
            <a:pPr algn="ctr"/>
            <a:r>
              <a:rPr lang="en-US" dirty="0"/>
              <a:t>Nebraska Revised Statute § 60-6,343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 owner; prohibited acts:</a:t>
            </a:r>
            <a:endParaRPr lang="en-US" sz="2400" dirty="0"/>
          </a:p>
          <a:p>
            <a:pPr>
              <a:buNone/>
            </a:pPr>
            <a:r>
              <a:rPr lang="en-US" sz="2400" dirty="0"/>
              <a:t>It shall be unlawful for the owner of a snowmobile to permit such snowmobile to be operated contrary to the provisions of sections </a:t>
            </a:r>
            <a:r>
              <a:rPr lang="en-US" sz="2400" dirty="0">
                <a:hlinkClick r:id="rId2"/>
              </a:rPr>
              <a:t>60-6,320</a:t>
            </a:r>
            <a:r>
              <a:rPr lang="en-US" sz="2400" dirty="0"/>
              <a:t> to </a:t>
            </a:r>
            <a:r>
              <a:rPr lang="en-US" sz="2400" dirty="0">
                <a:hlinkClick r:id="rId3"/>
              </a:rPr>
              <a:t>60-6,346</a:t>
            </a:r>
            <a:r>
              <a:rPr lang="en-US" sz="2400" dirty="0"/>
              <a:t> or for purposes of carrying a shotgun or rifle thereon unless such shotgun or rifle is unloaded and encased.</a:t>
            </a:r>
            <a:endParaRPr lang="en-US" sz="2200" dirty="0"/>
          </a:p>
        </p:txBody>
      </p:sp>
      <p:sp>
        <p:nvSpPr>
          <p:cNvPr id="4" name="Rectangle 3"/>
          <p:cNvSpPr/>
          <p:nvPr/>
        </p:nvSpPr>
        <p:spPr>
          <a:xfrm>
            <a:off x="2766314" y="1067379"/>
            <a:ext cx="3611373" cy="369332"/>
          </a:xfrm>
          <a:prstGeom prst="rect">
            <a:avLst/>
          </a:prstGeom>
        </p:spPr>
        <p:txBody>
          <a:bodyPr wrap="none">
            <a:spAutoFit/>
          </a:bodyPr>
          <a:lstStyle/>
          <a:p>
            <a:pPr algn="ctr"/>
            <a:r>
              <a:rPr lang="en-US" dirty="0"/>
              <a:t>Nebraska Revised Statute § 60-6,344</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Legislative findings and declarations:</a:t>
            </a:r>
          </a:p>
          <a:p>
            <a:pPr>
              <a:buNone/>
            </a:pPr>
            <a:r>
              <a:rPr lang="en-US" sz="2400" dirty="0"/>
              <a:t>The Legislature hereby finds and declares that the state has a valid interest in the regulation of the purchase, lease, rental, and transfer of handguns and that requiring a certificate prior to the purchase, lease, rental, or transfer of a handgun serves a valid public purpose.</a:t>
            </a:r>
            <a:r>
              <a:rPr lang="en-US" sz="1800" dirty="0"/>
              <a:t>							</a:t>
            </a:r>
          </a:p>
          <a:p>
            <a:pPr>
              <a:buNone/>
            </a:pPr>
            <a:r>
              <a:rPr lang="en-US" sz="1800" dirty="0"/>
              <a:t>							</a:t>
            </a:r>
          </a:p>
          <a:p>
            <a:pPr>
              <a:buNone/>
            </a:pPr>
            <a:endParaRPr lang="en-US" sz="2400" dirty="0"/>
          </a:p>
          <a:p>
            <a:pPr>
              <a:buNone/>
            </a:pPr>
            <a:endParaRPr lang="en-US" sz="1800" dirty="0"/>
          </a:p>
          <a:p>
            <a:pPr>
              <a:buNone/>
            </a:pPr>
            <a:endParaRPr lang="en-US" sz="2200"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69-2401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475505"/>
            <a:ext cx="8229600" cy="5257800"/>
          </a:xfrm>
        </p:spPr>
        <p:txBody>
          <a:bodyPr>
            <a:normAutofit fontScale="77500" lnSpcReduction="20000"/>
          </a:bodyPr>
          <a:lstStyle/>
          <a:p>
            <a:pPr>
              <a:buNone/>
            </a:pPr>
            <a:r>
              <a:rPr lang="en-US" sz="3100" u="sng" dirty="0"/>
              <a:t>Terms, defined:</a:t>
            </a:r>
            <a:endParaRPr lang="en-US" sz="3100" dirty="0"/>
          </a:p>
          <a:p>
            <a:pPr marL="0" indent="0">
              <a:buNone/>
            </a:pPr>
            <a:r>
              <a:rPr lang="en-US" sz="1800" dirty="0"/>
              <a:t>For purposes of sections </a:t>
            </a:r>
            <a:r>
              <a:rPr lang="en-US" sz="1800" dirty="0">
                <a:hlinkClick r:id="rId2"/>
              </a:rPr>
              <a:t>69-2401</a:t>
            </a:r>
            <a:r>
              <a:rPr lang="en-US" sz="1800" dirty="0"/>
              <a:t> to </a:t>
            </a:r>
            <a:r>
              <a:rPr lang="en-US" sz="1800" dirty="0">
                <a:hlinkClick r:id="rId3"/>
              </a:rPr>
              <a:t>69-2425</a:t>
            </a:r>
            <a:r>
              <a:rPr lang="en-US" sz="1800" dirty="0"/>
              <a:t>:</a:t>
            </a:r>
          </a:p>
          <a:p>
            <a:pPr marL="0" indent="0">
              <a:buNone/>
            </a:pPr>
            <a:r>
              <a:rPr lang="en-US" sz="1800" dirty="0"/>
              <a:t>(1) Antique handgun or pistol means any handgun or pistol, including those with a matchlock, flintlock, percussion cap, or similar type of ignition system, manufactured in or before 1898 and any replica of such a handgun or pistol if such replica (a) is not designed or redesigned for using rimfire or conventional centerfire fixed ammunition or (b) uses rimfire or conventional centerfire fixed ammunition which is no longer manufactured in the United States and which is not readily available in the ordinary channels of commercial trade;</a:t>
            </a:r>
          </a:p>
          <a:p>
            <a:pPr marL="0" indent="0">
              <a:buNone/>
            </a:pPr>
            <a:r>
              <a:rPr lang="en-US" sz="1800" dirty="0"/>
              <a:t>(2) Criminal history record check includes a check of the criminal history records of the Nebraska State Patrol and a check of the Federal Bureau of Investigation's National Instant Criminal Background Check System;</a:t>
            </a:r>
          </a:p>
          <a:p>
            <a:pPr marL="0" indent="0">
              <a:buNone/>
            </a:pPr>
            <a:r>
              <a:rPr lang="en-US" sz="1800" dirty="0"/>
              <a:t>(3) Firearm-related disability means a person is not permitted to (a) purchase, possess, ship, transport, or receive a firearm under either state or federal law, (b) obtain a certificate to purchase, lease, rent, or receive transfer of a handgun under section </a:t>
            </a:r>
            <a:r>
              <a:rPr lang="en-US" sz="1800" dirty="0">
                <a:hlinkClick r:id="rId4"/>
              </a:rPr>
              <a:t>69-2404</a:t>
            </a:r>
            <a:r>
              <a:rPr lang="en-US" sz="1800" dirty="0"/>
              <a:t>, or (c) obtain a permit to carry a concealed handgun under the Concealed Handgun Permit Act; and</a:t>
            </a:r>
          </a:p>
          <a:p>
            <a:pPr marL="0" indent="0">
              <a:buNone/>
            </a:pPr>
            <a:r>
              <a:rPr lang="en-US" sz="1800" dirty="0"/>
              <a:t>(4) Handgun means any firearm with a barrel less than sixteen inches in length or any firearm designed to be held and fired by the use of a single hand.</a:t>
            </a:r>
          </a:p>
          <a:p>
            <a:pPr>
              <a:buNone/>
            </a:pPr>
            <a:r>
              <a:rPr lang="en-US" sz="7200" dirty="0"/>
              <a:t>							</a:t>
            </a:r>
          </a:p>
          <a:p>
            <a:pPr>
              <a:buNone/>
            </a:pPr>
            <a:r>
              <a:rPr lang="en-US" sz="7200" dirty="0"/>
              <a:t>							</a:t>
            </a:r>
          </a:p>
          <a:p>
            <a:pPr>
              <a:buNone/>
            </a:pPr>
            <a:endParaRPr lang="en-US" sz="2400" dirty="0"/>
          </a:p>
          <a:p>
            <a:pPr>
              <a:buNone/>
            </a:pPr>
            <a:endParaRPr lang="en-US" sz="1800" dirty="0"/>
          </a:p>
          <a:p>
            <a:pPr>
              <a:buNone/>
            </a:pPr>
            <a:endParaRPr lang="en-US" sz="2200" dirty="0"/>
          </a:p>
        </p:txBody>
      </p:sp>
      <p:sp>
        <p:nvSpPr>
          <p:cNvPr id="4" name="Rectangle 3"/>
          <p:cNvSpPr/>
          <p:nvPr/>
        </p:nvSpPr>
        <p:spPr>
          <a:xfrm>
            <a:off x="2795167" y="1106173"/>
            <a:ext cx="3553665" cy="369332"/>
          </a:xfrm>
          <a:prstGeom prst="rect">
            <a:avLst/>
          </a:prstGeom>
        </p:spPr>
        <p:txBody>
          <a:bodyPr wrap="none">
            <a:spAutoFit/>
          </a:bodyPr>
          <a:lstStyle/>
          <a:p>
            <a:pPr algn="ctr"/>
            <a:r>
              <a:rPr lang="en-US" dirty="0"/>
              <a:t>Nebraska Revised Statute § 69-2402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62500" lnSpcReduction="20000"/>
          </a:bodyPr>
          <a:lstStyle/>
          <a:p>
            <a:pPr>
              <a:buNone/>
            </a:pPr>
            <a:r>
              <a:rPr lang="en-US" sz="4400" u="sng" dirty="0"/>
              <a:t>Sale, lease, rental, and transfer; certificate required; exceptions:</a:t>
            </a:r>
            <a:br>
              <a:rPr lang="en-US" u="sng" dirty="0"/>
            </a:br>
            <a:endParaRPr lang="en-US" u="sng" dirty="0"/>
          </a:p>
          <a:p>
            <a:pPr marL="0" indent="0">
              <a:buNone/>
            </a:pPr>
            <a:r>
              <a:rPr lang="en-US" sz="2400" dirty="0"/>
              <a:t>(1) Except as provided in this section and section </a:t>
            </a:r>
            <a:r>
              <a:rPr lang="en-US" sz="2400" dirty="0">
                <a:hlinkClick r:id="rId2"/>
              </a:rPr>
              <a:t>69-2409</a:t>
            </a:r>
            <a:r>
              <a:rPr lang="en-US" sz="2400" dirty="0"/>
              <a:t>, a person shall not purchase, lease, rent, or receive transfer of a handgun until he or she has obtained a certificate in accordance with section </a:t>
            </a:r>
            <a:r>
              <a:rPr lang="en-US" sz="2400" dirty="0">
                <a:hlinkClick r:id="rId3"/>
              </a:rPr>
              <a:t>69-2404</a:t>
            </a:r>
            <a:r>
              <a:rPr lang="en-US" sz="2400" dirty="0"/>
              <a:t>. Except as provided in this section and section </a:t>
            </a:r>
            <a:r>
              <a:rPr lang="en-US" sz="2400" dirty="0">
                <a:hlinkClick r:id="rId2"/>
              </a:rPr>
              <a:t>69-2409</a:t>
            </a:r>
            <a:r>
              <a:rPr lang="en-US" sz="2400" dirty="0"/>
              <a:t>, a person shall not sell, lease, rent, or transfer a handgun to a person who has not obtained a certificate.</a:t>
            </a:r>
          </a:p>
          <a:p>
            <a:pPr marL="0" indent="0">
              <a:buNone/>
            </a:pPr>
            <a:r>
              <a:rPr lang="en-US" sz="2400" dirty="0"/>
              <a:t>(2) The certificate shall not be required if:</a:t>
            </a:r>
          </a:p>
          <a:p>
            <a:pPr marL="0" indent="0">
              <a:buNone/>
            </a:pPr>
            <a:r>
              <a:rPr lang="en-US" sz="2400" dirty="0"/>
              <a:t>(a) The person acquiring the handgun is a licensed firearms dealer under federal law;</a:t>
            </a:r>
          </a:p>
          <a:p>
            <a:pPr marL="0" indent="0">
              <a:buNone/>
            </a:pPr>
            <a:r>
              <a:rPr lang="en-US" sz="2400" dirty="0"/>
              <a:t>(b) The handgun is an antique handgun;</a:t>
            </a:r>
          </a:p>
          <a:p>
            <a:pPr marL="0" indent="0">
              <a:buNone/>
            </a:pPr>
            <a:r>
              <a:rPr lang="en-US" sz="2400" dirty="0"/>
              <a:t>(c) The person acquiring the handgun is authorized to do so on behalf of a law enforcement agency;</a:t>
            </a:r>
          </a:p>
          <a:p>
            <a:pPr marL="0" indent="0">
              <a:buNone/>
            </a:pPr>
            <a:r>
              <a:rPr lang="en-US" sz="2400" dirty="0"/>
              <a:t>(d) The transfer is a temporary transfer of a handgun and the transferee remains (i) in the line of sight of the transferor or (ii) within the premises of an established shooting facility;</a:t>
            </a:r>
          </a:p>
          <a:p>
            <a:pPr marL="0" indent="0">
              <a:buNone/>
            </a:pPr>
            <a:r>
              <a:rPr lang="en-US" sz="2400" dirty="0"/>
              <a:t>(e) The transfer is between a person and his or her spouse, sibling, parent, child, aunt, uncle, niece, nephew, or grandparent;</a:t>
            </a:r>
          </a:p>
          <a:p>
            <a:pPr marL="0" indent="0">
              <a:buNone/>
            </a:pPr>
            <a:r>
              <a:rPr lang="en-US" sz="2400" dirty="0"/>
              <a:t>(f) The person acquiring the handgun is a holder of a valid permit under the Concealed Handgun Permit Act; or</a:t>
            </a:r>
          </a:p>
          <a:p>
            <a:pPr marL="0" indent="0">
              <a:buNone/>
            </a:pPr>
            <a:r>
              <a:rPr lang="en-US" sz="2400" dirty="0"/>
              <a:t>(g) The person acquiring the handgun is a peace officer as defined in section </a:t>
            </a:r>
            <a:r>
              <a:rPr lang="en-US" sz="2400" dirty="0">
                <a:hlinkClick r:id="rId4"/>
              </a:rPr>
              <a:t>69-2429</a:t>
            </a:r>
            <a:r>
              <a:rPr lang="en-US" sz="2400" dirty="0"/>
              <a:t>.</a:t>
            </a:r>
          </a:p>
          <a:p>
            <a:pPr>
              <a:buNone/>
            </a:pPr>
            <a:endParaRPr lang="en-US" sz="7200" dirty="0"/>
          </a:p>
          <a:p>
            <a:pPr>
              <a:buNone/>
            </a:pPr>
            <a:r>
              <a:rPr lang="en-US" sz="72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70000" lnSpcReduction="20000"/>
          </a:bodyPr>
          <a:lstStyle/>
          <a:p>
            <a:pPr marL="0" indent="0">
              <a:buNone/>
            </a:pPr>
            <a:r>
              <a:rPr lang="en-US" sz="2800" b="1" dirty="0"/>
              <a:t>Certificate; application; fee.</a:t>
            </a:r>
          </a:p>
          <a:p>
            <a:pPr marL="0" indent="0">
              <a:buNone/>
            </a:pPr>
            <a:r>
              <a:rPr lang="en-US" sz="2800" dirty="0"/>
              <a:t>Any person desiring to purchase, lease, rent, or receive transfer of a handgun shall apply with the chief of police or sheriff of the applicant's place of residence for a certificate. The application may be made in person or by mail. The application form and certificate shall be made on forms approved by the Superintendent of Law Enforcement and Public Safety. The application shall include the applicant's full name, address, date of birth, and country of citizenship. If the applicant is not a United States citizen, the application shall include the applicant's place of birth and his or her alien or admission number. If the application is made in person, the applicant shall also present a current Nebraska motor vehicle operator's license, state identification card, or military identification card, or if the application is made by mail, the application form shall describe the license or card used for identification and be notarized by a notary public who has verified the identification of the applicant through such a license or card. An applicant shall receive a certificate if he or she is twenty-one years of age or older and is not prohibited from purchasing or possessing a handgun by 18 U.S.C. 922. A fee of five dollars shall be charged for each application for a certificate to cover the cost of a criminal history record check.</a:t>
            </a:r>
          </a:p>
          <a:p>
            <a:pPr>
              <a:buNone/>
            </a:pPr>
            <a:endParaRPr lang="en-US" sz="2400" dirty="0"/>
          </a:p>
          <a:p>
            <a:pPr>
              <a:buNone/>
            </a:pPr>
            <a:r>
              <a:rPr lang="en-US" sz="72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62500" lnSpcReduction="20000"/>
          </a:bodyPr>
          <a:lstStyle/>
          <a:p>
            <a:pPr marL="0" indent="0">
              <a:buNone/>
            </a:pPr>
            <a:r>
              <a:rPr lang="en-US" sz="2800" b="1" dirty="0"/>
              <a:t>Application; chief of police or sheriff; duties; immunity.</a:t>
            </a:r>
          </a:p>
          <a:p>
            <a:pPr marL="0" indent="0">
              <a:buNone/>
            </a:pPr>
            <a:r>
              <a:rPr lang="en-US" sz="2800" dirty="0"/>
              <a:t>Upon the receipt of an application for a certificate, the chief of police or sheriff shall issue a certificate or deny a certificate and furnish the applicant the specific reasons for the denial in writing. The chief of police or sheriff shall be permitted up to three days in which to conduct an investigation to determine whether the applicant is prohibited by law from purchasing or possessing a handgun. If the certificate or denial is mailed to the applicant, it shall be mailed to the applicant's address by first-class mail within the three-day period. If it is determined that the purchase or possession of a handgun by the applicant would be in violation of applicable federal, state, or local law, the chief of police or sheriff shall deny the certificate. In computing the three-day period, the day of receipt of the application shall not be included and the last day of the three-day period shall be included. The three-day period shall expire at 11:59 p.m. of the third day unless it is a Saturday, Sunday, or legal holiday in which event the period shall run until 11:59 p.m. of the next day which is not a Saturday, Sunday, or legal holiday. No later than the end of the three-day period the chief of police or sheriff shall issue or deny such certificate and, if the certificate is denied, furnish the applicant the specific reasons for denial in writing. No civil liability shall arise to any law enforcement agency if such law enforcement agency complies with sections </a:t>
            </a:r>
            <a:r>
              <a:rPr lang="en-US" sz="2800" dirty="0">
                <a:hlinkClick r:id="rId2"/>
              </a:rPr>
              <a:t>69-2401</a:t>
            </a:r>
            <a:r>
              <a:rPr lang="en-US" sz="2800" dirty="0"/>
              <a:t>, </a:t>
            </a:r>
            <a:r>
              <a:rPr lang="en-US" sz="2800" dirty="0">
                <a:hlinkClick r:id="rId3"/>
              </a:rPr>
              <a:t>69-2403</a:t>
            </a:r>
            <a:r>
              <a:rPr lang="en-US" sz="2800" dirty="0"/>
              <a:t> to </a:t>
            </a:r>
            <a:r>
              <a:rPr lang="en-US" sz="2800" dirty="0">
                <a:hlinkClick r:id="rId4"/>
              </a:rPr>
              <a:t>69-2408</a:t>
            </a:r>
            <a:r>
              <a:rPr lang="en-US" sz="2800" dirty="0"/>
              <a:t>, and </a:t>
            </a:r>
            <a:r>
              <a:rPr lang="en-US" sz="2800" dirty="0">
                <a:hlinkClick r:id="rId5"/>
              </a:rPr>
              <a:t>69-2409.01</a:t>
            </a:r>
            <a:r>
              <a:rPr lang="en-US" sz="28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Certificate; denial or revocation; appeal; filing fee.</a:t>
            </a:r>
          </a:p>
          <a:p>
            <a:pPr marL="0" indent="0">
              <a:buNone/>
            </a:pPr>
            <a:r>
              <a:rPr lang="en-US" sz="2400" dirty="0"/>
              <a:t>Any person who is denied a certificate, whose certificate is revoked, or who has not been issued a certificate upon expiration of the three-day period may appeal within ten days of receipt of the denial or revocation to the county court of the county of the applicant's place of residence. The applicant shall file with the court the specific reasons for the denial or revocation by the chief of police or sheriff and a filing fee of ten dollars in lieu of any other filing fee required by law. The court shall issue its decision within thirty days of the filing of the appeal.</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Certificate; contents; term; revocation.</a:t>
            </a:r>
          </a:p>
          <a:p>
            <a:pPr marL="0" indent="0">
              <a:buNone/>
            </a:pPr>
            <a:r>
              <a:rPr lang="en-US" sz="2400" dirty="0"/>
              <a:t>A certificate issued in accordance with section </a:t>
            </a:r>
            <a:r>
              <a:rPr lang="en-US" sz="2400" dirty="0">
                <a:hlinkClick r:id="rId2"/>
              </a:rPr>
              <a:t>69-2404</a:t>
            </a:r>
            <a:r>
              <a:rPr lang="en-US" sz="2400" dirty="0"/>
              <a:t> shall contain the holder's name, address, and date of birth and the effective date of the certificate. A certificate shall authorize the holder to acquire any number of handguns during the period that the certificate is valid. The certificate shall be valid throughout the state and shall become invalid three years after its effective date. If the chief of police or sheriff who issued the certificate determines that the applicant has become disqualified for the certificate under section </a:t>
            </a:r>
            <a:r>
              <a:rPr lang="en-US" sz="2400" dirty="0">
                <a:hlinkClick r:id="rId2"/>
              </a:rPr>
              <a:t>69-2404</a:t>
            </a:r>
            <a:r>
              <a:rPr lang="en-US" sz="2400" dirty="0"/>
              <a:t>, he or she may immediately revoke the certificate and require the holder to surrender the certificate immediately. Revocation may be appealed pursuant to section </a:t>
            </a:r>
            <a:r>
              <a:rPr lang="en-US" sz="2400" dirty="0">
                <a:hlinkClick r:id="rId3"/>
              </a:rPr>
              <a:t>69-2406</a:t>
            </a:r>
            <a:r>
              <a:rPr lang="en-US" sz="24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False information on application; other violations; penalties; confiscation of handgun.</a:t>
            </a:r>
          </a:p>
          <a:p>
            <a:pPr marL="0" indent="0">
              <a:buNone/>
            </a:pPr>
            <a:r>
              <a:rPr lang="en-US" sz="2400" dirty="0"/>
              <a:t>Any person who willfully provides false information on an application form for a certificate under section </a:t>
            </a:r>
            <a:r>
              <a:rPr lang="en-US" sz="2400" dirty="0">
                <a:hlinkClick r:id="rId2"/>
              </a:rPr>
              <a:t>69-2404</a:t>
            </a:r>
            <a:r>
              <a:rPr lang="en-US" sz="2400" dirty="0"/>
              <a:t> shall, upon conviction, be guilty of a Class IV felony, and any person who intentionally violates any other provision of sections </a:t>
            </a:r>
            <a:r>
              <a:rPr lang="en-US" sz="2400" dirty="0">
                <a:hlinkClick r:id="rId3"/>
              </a:rPr>
              <a:t>69-2401</a:t>
            </a:r>
            <a:r>
              <a:rPr lang="en-US" sz="2400" dirty="0"/>
              <a:t>, </a:t>
            </a:r>
            <a:r>
              <a:rPr lang="en-US" sz="2400" dirty="0">
                <a:hlinkClick r:id="rId4"/>
              </a:rPr>
              <a:t>69-2403</a:t>
            </a:r>
            <a:r>
              <a:rPr lang="en-US" sz="2400" dirty="0"/>
              <a:t> to </a:t>
            </a:r>
            <a:r>
              <a:rPr lang="en-US" sz="2400" dirty="0">
                <a:hlinkClick r:id="rId5"/>
              </a:rPr>
              <a:t>69-2407</a:t>
            </a:r>
            <a:r>
              <a:rPr lang="en-US" sz="2400" dirty="0"/>
              <a:t>, and </a:t>
            </a:r>
            <a:r>
              <a:rPr lang="en-US" sz="2400" dirty="0">
                <a:hlinkClick r:id="rId6"/>
              </a:rPr>
              <a:t>69-2409.01</a:t>
            </a:r>
            <a:r>
              <a:rPr lang="en-US" sz="2400" dirty="0"/>
              <a:t> shall, upon conviction, be guilty of a Class I misdemeanor. As a part of the judgment of conviction, the court may order the confiscation of the handgun.</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052617"/>
            <a:ext cx="8229600" cy="4073547"/>
          </a:xfrm>
        </p:spPr>
        <p:txBody>
          <a:bodyPr>
            <a:normAutofit fontScale="92500" lnSpcReduction="10000"/>
          </a:bodyPr>
          <a:lstStyle/>
          <a:p>
            <a:r>
              <a:rPr lang="en-US" dirty="0"/>
              <a:t>Developing a </a:t>
            </a:r>
            <a:r>
              <a:rPr lang="en-US" i="1" dirty="0"/>
              <a:t>defensive mindset</a:t>
            </a:r>
            <a:r>
              <a:rPr lang="en-US" dirty="0"/>
              <a:t> is key to avoiding criminal attacks </a:t>
            </a:r>
          </a:p>
          <a:p>
            <a:r>
              <a:rPr lang="en-US" dirty="0"/>
              <a:t>A defensive mindset includes:</a:t>
            </a:r>
          </a:p>
          <a:p>
            <a:pPr lvl="2"/>
            <a:r>
              <a:rPr lang="en-US" dirty="0"/>
              <a:t>Developing standards, mental techniques and attitude that maximize the effectiveness of your response to an assault</a:t>
            </a:r>
          </a:p>
          <a:p>
            <a:r>
              <a:rPr lang="en-US" dirty="0"/>
              <a:t>Shooting a criminal is not a pleasant experience, even when justified, so avoid criminal attacks if necessary (even if you must give up personal property to avoid it)</a:t>
            </a:r>
          </a:p>
          <a:p>
            <a:pPr>
              <a:buNone/>
            </a:pPr>
            <a:endParaRPr lang="en-US" dirty="0"/>
          </a:p>
        </p:txBody>
      </p:sp>
      <p:sp>
        <p:nvSpPr>
          <p:cNvPr id="4" name="TextBox 3"/>
          <p:cNvSpPr txBox="1"/>
          <p:nvPr/>
        </p:nvSpPr>
        <p:spPr>
          <a:xfrm>
            <a:off x="2679052" y="1417639"/>
            <a:ext cx="4070765" cy="369332"/>
          </a:xfrm>
          <a:prstGeom prst="rect">
            <a:avLst/>
          </a:prstGeom>
          <a:noFill/>
        </p:spPr>
        <p:txBody>
          <a:bodyPr wrap="square" rtlCol="0">
            <a:spAutoFit/>
          </a:bodyPr>
          <a:lstStyle/>
          <a:p>
            <a:pPr algn="ctr"/>
            <a:r>
              <a:rPr lang="en-US" dirty="0"/>
              <a:t>Avoiding Criminal Attacks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881263"/>
          </a:xfrm>
        </p:spPr>
        <p:txBody>
          <a:bodyPr>
            <a:normAutofit fontScale="47500" lnSpcReduction="20000"/>
          </a:bodyPr>
          <a:lstStyle/>
          <a:p>
            <a:pPr marL="0" indent="0">
              <a:buNone/>
            </a:pPr>
            <a:r>
              <a:rPr lang="en-US" sz="3600" b="1" dirty="0"/>
              <a:t>Automated criminal history files; legislative intent; system implementation; Nebraska State Patrol; superintendent; duties; purchase, lease, rental, or transfer; election.</a:t>
            </a:r>
          </a:p>
          <a:p>
            <a:pPr marL="0" indent="0">
              <a:buNone/>
            </a:pPr>
            <a:r>
              <a:rPr lang="en-US" sz="3600" dirty="0"/>
              <a:t>(1) It is the intent of the Legislature that the Nebraska State Patrol implement an expedited program of upgrading Nebraska's automated criminal history files to be utilized for, among other law enforcement purposes, an instant criminal history record check on handgun purchasers when buying a handgun from a licensed importer, manufacturer, or dealer so that such instant criminal history record check may be implemented as soon as possible on or after January 1, 1995.</a:t>
            </a:r>
          </a:p>
          <a:p>
            <a:pPr marL="0" indent="0">
              <a:buNone/>
            </a:pPr>
            <a:r>
              <a:rPr lang="en-US" sz="3600" dirty="0"/>
              <a:t>(2) The patrol's automated arrest and conviction records shall be reviewed annually by the Superintendent of Law Enforcement and Public Safety who shall report the status of such records within thirty days of such review to the Governor and the Clerk of the Legislature. The report submitted to the Clerk of the Legislature shall be submitted electronically. The instant criminal history record check system shall be implemented by the patrol on or after January 1, 1995, when, as determined by the Superintendent of Law Enforcement and Public Safety, eighty-five percent of the Nebraska arrest and conviction records since January 1, 1965, available to the patrol are included in the patrol's automated system. Not less than thirty days prior to implementation and enforcement of the instant check system, the patrol shall send written notice to all licensed importers, manufacturers, and dealers outlining the procedures and toll-free number described in sections </a:t>
            </a:r>
            <a:r>
              <a:rPr lang="en-US" sz="3600" dirty="0">
                <a:hlinkClick r:id="rId2"/>
              </a:rPr>
              <a:t>69-2410</a:t>
            </a:r>
            <a:r>
              <a:rPr lang="en-US" sz="3600" dirty="0"/>
              <a:t> to </a:t>
            </a:r>
            <a:r>
              <a:rPr lang="en-US" sz="3600" dirty="0">
                <a:hlinkClick r:id="rId3"/>
              </a:rPr>
              <a:t>69-2423</a:t>
            </a:r>
            <a:r>
              <a:rPr lang="en-US" sz="3600" dirty="0"/>
              <a:t>.</a:t>
            </a:r>
          </a:p>
          <a:p>
            <a:pPr marL="0" indent="0">
              <a:buNone/>
            </a:pPr>
            <a:r>
              <a:rPr lang="en-US" sz="3600" dirty="0"/>
              <a:t>(3) Upon implementation of the instant criminal history record check system, a person who desires to purchase, lease, rent, or receive transfer of a handgun from a licensed importer, manufacturer, or dealer may elect to obtain such handgun either under sections </a:t>
            </a:r>
            <a:r>
              <a:rPr lang="en-US" sz="3600" dirty="0">
                <a:hlinkClick r:id="rId4"/>
              </a:rPr>
              <a:t>69-2401</a:t>
            </a:r>
            <a:r>
              <a:rPr lang="en-US" sz="3600" dirty="0"/>
              <a:t>, </a:t>
            </a:r>
            <a:r>
              <a:rPr lang="en-US" sz="3600" dirty="0">
                <a:hlinkClick r:id="rId5"/>
              </a:rPr>
              <a:t>69-2403</a:t>
            </a:r>
            <a:r>
              <a:rPr lang="en-US" sz="3600" dirty="0"/>
              <a:t> to </a:t>
            </a:r>
            <a:r>
              <a:rPr lang="en-US" sz="3600" dirty="0">
                <a:hlinkClick r:id="rId6"/>
              </a:rPr>
              <a:t>69-2408</a:t>
            </a:r>
            <a:r>
              <a:rPr lang="en-US" sz="3600" dirty="0"/>
              <a:t>, and </a:t>
            </a:r>
            <a:r>
              <a:rPr lang="en-US" sz="3600" dirty="0">
                <a:hlinkClick r:id="rId7"/>
              </a:rPr>
              <a:t>69-2409.01</a:t>
            </a:r>
            <a:r>
              <a:rPr lang="en-US" sz="3600" dirty="0"/>
              <a:t> or under sections </a:t>
            </a:r>
            <a:r>
              <a:rPr lang="en-US" sz="3600" dirty="0">
                <a:hlinkClick r:id="rId7"/>
              </a:rPr>
              <a:t>69-2409.01</a:t>
            </a:r>
            <a:r>
              <a:rPr lang="en-US" sz="3600" dirty="0"/>
              <a:t> and </a:t>
            </a:r>
            <a:r>
              <a:rPr lang="en-US" sz="3600" dirty="0">
                <a:hlinkClick r:id="rId2"/>
              </a:rPr>
              <a:t>69-2410</a:t>
            </a:r>
            <a:r>
              <a:rPr lang="en-US" sz="3600" dirty="0"/>
              <a:t> to </a:t>
            </a:r>
            <a:r>
              <a:rPr lang="en-US" sz="3600" dirty="0">
                <a:hlinkClick r:id="rId3"/>
              </a:rPr>
              <a:t>69-2423</a:t>
            </a:r>
            <a:r>
              <a:rPr lang="en-US" sz="36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36955"/>
            <a:ext cx="9143999" cy="5881263"/>
          </a:xfrm>
        </p:spPr>
        <p:txBody>
          <a:bodyPr>
            <a:normAutofit fontScale="32500" lnSpcReduction="20000"/>
          </a:bodyPr>
          <a:lstStyle/>
          <a:p>
            <a:pPr marL="0" indent="0">
              <a:buNone/>
            </a:pPr>
            <a:r>
              <a:rPr lang="en-US" sz="4800" b="1" dirty="0"/>
              <a:t>Data base; created; disclosure; limitation; liability; prohibited act; violation; penalty; report; contents.</a:t>
            </a:r>
          </a:p>
          <a:p>
            <a:pPr marL="0" indent="0">
              <a:buNone/>
            </a:pPr>
            <a:r>
              <a:rPr lang="en-US" sz="4800" dirty="0"/>
              <a:t>(1) For purposes of sections </a:t>
            </a:r>
            <a:r>
              <a:rPr lang="en-US" sz="4800" dirty="0">
                <a:hlinkClick r:id="rId2"/>
              </a:rPr>
              <a:t>69-2401</a:t>
            </a:r>
            <a:r>
              <a:rPr lang="en-US" sz="4800" dirty="0"/>
              <a:t> to </a:t>
            </a:r>
            <a:r>
              <a:rPr lang="en-US" sz="4800" dirty="0">
                <a:hlinkClick r:id="rId3"/>
              </a:rPr>
              <a:t>69-2425</a:t>
            </a:r>
            <a:r>
              <a:rPr lang="en-US" sz="4800" dirty="0"/>
              <a:t>, the Nebraska State Patrol shall be furnished with only such information as may be necessary for the sole purpose of determining whether an individual is disqualified from purchasing or possessing a handgun pursuant to state law or is subject to the disability provisions of 18 U.S.C. 922(d)(4) and (g)(4). Such information shall be furnished by the Department of Health and Human Services. The clerks of the various courts shall furnish to the Department of Health and Human Services and Nebraska State Patrol, as soon as practicable but within thirty days after an order of commitment or discharge is issued or after removal of firearm-related disabilities pursuant to section </a:t>
            </a:r>
            <a:r>
              <a:rPr lang="en-US" sz="4800" dirty="0">
                <a:hlinkClick r:id="rId4"/>
              </a:rPr>
              <a:t>71-963</a:t>
            </a:r>
            <a:r>
              <a:rPr lang="en-US" sz="4800" dirty="0"/>
              <a:t>, all information necessary to set up and maintain the data base required by this section. This information shall include (a) information regarding those persons who are currently receiving mental health treatment pursuant to a commitment order of a mental health board or who have been discharged, (b) information regarding those persons who have been committed to treatment pursuant to section </a:t>
            </a:r>
            <a:r>
              <a:rPr lang="en-US" sz="4800" dirty="0">
                <a:hlinkClick r:id="rId5"/>
              </a:rPr>
              <a:t>29-3702</a:t>
            </a:r>
            <a:r>
              <a:rPr lang="en-US" sz="4800" dirty="0"/>
              <a:t>, and (c) information regarding those persons who have had firearm-related disabilities removed pursuant to section </a:t>
            </a:r>
            <a:r>
              <a:rPr lang="en-US" sz="4800" dirty="0">
                <a:hlinkClick r:id="rId4"/>
              </a:rPr>
              <a:t>71-963</a:t>
            </a:r>
            <a:r>
              <a:rPr lang="en-US" sz="4800" dirty="0"/>
              <a:t>. The mental health board shall notify the Department of Health and Human Services and the Nebraska State Patrol when such disabilities have been removed. The Department of Health and Human Services shall also maintain in the data base a listing of persons committed to treatment pursuant to section </a:t>
            </a:r>
            <a:r>
              <a:rPr lang="en-US" sz="4800" dirty="0">
                <a:hlinkClick r:id="rId5"/>
              </a:rPr>
              <a:t>29-3702</a:t>
            </a:r>
            <a:r>
              <a:rPr lang="en-US" sz="4800" dirty="0"/>
              <a:t>. To ensure the accuracy of the data base, any information maintained or disclosed under this subsection shall be updated, corrected, modified, or removed, as appropriate, and as soon as practicable, from any data base that the state or federal government maintains and makes available to the National Instant Criminal Background Check System. The procedures for furnishing the information shall guarantee that no information is released beyond what is necessary for purposes of this section.</a:t>
            </a:r>
          </a:p>
          <a:p>
            <a:pPr>
              <a:buNone/>
            </a:pPr>
            <a:endParaRPr lang="en-US" sz="40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580019" y="979031"/>
            <a:ext cx="3845413" cy="369332"/>
          </a:xfrm>
          <a:prstGeom prst="rect">
            <a:avLst/>
          </a:prstGeom>
        </p:spPr>
        <p:txBody>
          <a:bodyPr wrap="none">
            <a:spAutoFit/>
          </a:bodyPr>
          <a:lstStyle/>
          <a:p>
            <a:pPr algn="ctr"/>
            <a:r>
              <a:rPr lang="en-US" dirty="0"/>
              <a:t>Nebraska Revised Statute § 69-2409.01</a:t>
            </a:r>
          </a:p>
        </p:txBody>
      </p:sp>
      <p:cxnSp>
        <p:nvCxnSpPr>
          <p:cNvPr id="5" name="Straight Arrow Connector 4"/>
          <p:cNvCxnSpPr/>
          <p:nvPr/>
        </p:nvCxnSpPr>
        <p:spPr>
          <a:xfrm>
            <a:off x="7287492" y="6608618"/>
            <a:ext cx="139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36955"/>
            <a:ext cx="9143999" cy="5881263"/>
          </a:xfrm>
        </p:spPr>
        <p:txBody>
          <a:bodyPr>
            <a:normAutofit fontScale="32500" lnSpcReduction="20000"/>
          </a:bodyPr>
          <a:lstStyle/>
          <a:p>
            <a:pPr marL="0" indent="0">
              <a:buNone/>
            </a:pPr>
            <a:r>
              <a:rPr lang="en-US" sz="4800" dirty="0"/>
              <a:t>(2) In order to comply with sections </a:t>
            </a:r>
            <a:r>
              <a:rPr lang="en-US" sz="4800" dirty="0">
                <a:hlinkClick r:id="rId2"/>
              </a:rPr>
              <a:t>69-2401</a:t>
            </a:r>
            <a:r>
              <a:rPr lang="en-US" sz="4800" dirty="0"/>
              <a:t> and </a:t>
            </a:r>
            <a:r>
              <a:rPr lang="en-US" sz="4800" dirty="0">
                <a:hlinkClick r:id="rId3"/>
              </a:rPr>
              <a:t>69-2403</a:t>
            </a:r>
            <a:r>
              <a:rPr lang="en-US" sz="4800" dirty="0"/>
              <a:t> to </a:t>
            </a:r>
            <a:r>
              <a:rPr lang="en-US" sz="4800" dirty="0">
                <a:hlinkClick r:id="rId4"/>
              </a:rPr>
              <a:t>69-2408</a:t>
            </a:r>
            <a:r>
              <a:rPr lang="en-US" sz="4800" dirty="0"/>
              <a:t> and this section, the Nebraska State Patrol shall provide to the chief of police or sheriff of an applicant's place of residence or a licensee in the process of a criminal history record check pursuant to section </a:t>
            </a:r>
            <a:r>
              <a:rPr lang="en-US" sz="4800" dirty="0">
                <a:hlinkClick r:id="rId5"/>
              </a:rPr>
              <a:t>69-2411</a:t>
            </a:r>
            <a:r>
              <a:rPr lang="en-US" sz="4800" dirty="0"/>
              <a:t> only the information regarding whether or not the applicant is disqualified from purchasing or possessing a handgun.</a:t>
            </a:r>
          </a:p>
          <a:p>
            <a:pPr marL="0" indent="0">
              <a:buNone/>
            </a:pPr>
            <a:r>
              <a:rPr lang="en-US" sz="4800" dirty="0"/>
              <a:t>(3) Any person, agency, or mental health board participating in good faith in the reporting or disclosure of records and communications under this section is immune from any liability, civil, criminal, or otherwise, that might result by reason of the action.</a:t>
            </a:r>
          </a:p>
          <a:p>
            <a:pPr marL="0" indent="0">
              <a:buNone/>
            </a:pPr>
            <a:r>
              <a:rPr lang="en-US" sz="4800" dirty="0"/>
              <a:t>(4) Any person who intentionally causes the Nebraska State Patrol to request information pursuant to this section without reasonable belief that the named individual has submitted a written application under section </a:t>
            </a:r>
            <a:r>
              <a:rPr lang="en-US" sz="4800" dirty="0">
                <a:hlinkClick r:id="rId6"/>
              </a:rPr>
              <a:t>69-2404</a:t>
            </a:r>
            <a:r>
              <a:rPr lang="en-US" sz="4800" dirty="0"/>
              <a:t> or has completed a consent form under section </a:t>
            </a:r>
            <a:r>
              <a:rPr lang="en-US" sz="4800" dirty="0">
                <a:hlinkClick r:id="rId7"/>
              </a:rPr>
              <a:t>69-2410</a:t>
            </a:r>
            <a:r>
              <a:rPr lang="en-US" sz="4800" dirty="0"/>
              <a:t> shall be guilty of a Class II misdemeanor in addition to other civil or criminal liability under state or federal law.</a:t>
            </a:r>
          </a:p>
          <a:p>
            <a:pPr marL="0" indent="0">
              <a:buNone/>
            </a:pPr>
            <a:r>
              <a:rPr lang="en-US" sz="4800" dirty="0"/>
              <a:t>(5) The Nebraska State Patrol and the Department of Health and Human Services shall report electronically to the Clerk of the Legislature on a biannual basis the following information about the data base: (a) The number of total records of persons unable to purchase or possess firearms because of disqualification or disability shared with the National Instant Criminal Background Check System; (b) the number of shared records by category of such persons; (c) the change in number of total shared records and change in number of records by category from the previous six months; (d) the number of records existing but not able to be shared with the National Instant Criminal Background Check System because the record was incomplete and unable to be accepted by the National Instant Criminal Background Check System; and (e) the number of hours or days, if any, during which the data base was unable to share records with the National Instant Criminal Background Check System and the reason for such inability. The report shall also be published on the web sites of the Nebraska State Patrol and the Department of Health and Human Services.</a:t>
            </a:r>
          </a:p>
          <a:p>
            <a:pPr>
              <a:buNone/>
            </a:pPr>
            <a:endParaRPr lang="en-US" sz="40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1910715" y="979031"/>
            <a:ext cx="5621301" cy="369332"/>
          </a:xfrm>
          <a:prstGeom prst="rect">
            <a:avLst/>
          </a:prstGeom>
        </p:spPr>
        <p:txBody>
          <a:bodyPr wrap="square">
            <a:spAutoFit/>
          </a:bodyPr>
          <a:lstStyle/>
          <a:p>
            <a:pPr algn="ctr"/>
            <a:r>
              <a:rPr lang="en-US" dirty="0"/>
              <a:t>Nebraska Revised Statute § 69-2409.01 Continued</a:t>
            </a:r>
          </a:p>
        </p:txBody>
      </p:sp>
    </p:spTree>
    <p:extLst>
      <p:ext uri="{BB962C8B-B14F-4D97-AF65-F5344CB8AC3E}">
        <p14:creationId xmlns:p14="http://schemas.microsoft.com/office/powerpoint/2010/main" val="32357458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endParaRPr lang="en-US" sz="24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0" y="1048306"/>
            <a:ext cx="3553665" cy="369332"/>
          </a:xfrm>
          <a:prstGeom prst="rect">
            <a:avLst/>
          </a:prstGeom>
        </p:spPr>
        <p:txBody>
          <a:bodyPr wrap="none">
            <a:spAutoFit/>
          </a:bodyPr>
          <a:lstStyle/>
          <a:p>
            <a:pPr algn="ctr"/>
            <a:r>
              <a:rPr lang="en-US" dirty="0"/>
              <a:t>Nebraska Revised Statute § 69-2410</a:t>
            </a:r>
          </a:p>
        </p:txBody>
      </p:sp>
      <p:sp>
        <p:nvSpPr>
          <p:cNvPr id="6" name="Rectangle 5"/>
          <p:cNvSpPr/>
          <p:nvPr/>
        </p:nvSpPr>
        <p:spPr>
          <a:xfrm>
            <a:off x="166256" y="1376074"/>
            <a:ext cx="8714509" cy="5909310"/>
          </a:xfrm>
          <a:prstGeom prst="rect">
            <a:avLst/>
          </a:prstGeom>
        </p:spPr>
        <p:txBody>
          <a:bodyPr wrap="square">
            <a:spAutoFit/>
          </a:bodyPr>
          <a:lstStyle/>
          <a:p>
            <a:r>
              <a:rPr lang="en-US" b="1" dirty="0"/>
              <a:t>Importer, manufacturer, or dealer; sale or delivery; duties.</a:t>
            </a:r>
          </a:p>
          <a:p>
            <a:r>
              <a:rPr lang="en-US" dirty="0"/>
              <a:t>No importer, manufacturer, or dealer licensed pursuant to 18 U.S.C. 923 shall sell or deliver any handgun to another person other than a licensed importer, manufacturer, dealer, or collector until he or she has:</a:t>
            </a:r>
          </a:p>
          <a:p>
            <a:r>
              <a:rPr lang="en-US" dirty="0"/>
              <a:t>(1)(a) Inspected a valid certificate issued to such person pursuant to sections </a:t>
            </a:r>
            <a:r>
              <a:rPr lang="en-US" dirty="0">
                <a:hlinkClick r:id="rId2"/>
              </a:rPr>
              <a:t>69-2401</a:t>
            </a:r>
            <a:r>
              <a:rPr lang="en-US" dirty="0"/>
              <a:t>, </a:t>
            </a:r>
            <a:r>
              <a:rPr lang="en-US" dirty="0">
                <a:hlinkClick r:id="rId3"/>
              </a:rPr>
              <a:t>69-2403</a:t>
            </a:r>
            <a:r>
              <a:rPr lang="en-US" dirty="0"/>
              <a:t> to </a:t>
            </a:r>
            <a:r>
              <a:rPr lang="en-US" dirty="0">
                <a:hlinkClick r:id="rId4"/>
              </a:rPr>
              <a:t>69-2408</a:t>
            </a:r>
            <a:r>
              <a:rPr lang="en-US" dirty="0"/>
              <a:t>, and </a:t>
            </a:r>
            <a:r>
              <a:rPr lang="en-US" dirty="0">
                <a:hlinkClick r:id="rId5"/>
              </a:rPr>
              <a:t>69-2409.01</a:t>
            </a:r>
            <a:r>
              <a:rPr lang="en-US" dirty="0"/>
              <a:t>; and</a:t>
            </a:r>
          </a:p>
          <a:p>
            <a:r>
              <a:rPr lang="en-US" dirty="0"/>
              <a:t>(b) Inspected a valid identification containing a photograph of such person which appropriately and completely identifies such person; or</a:t>
            </a:r>
          </a:p>
          <a:p>
            <a:r>
              <a:rPr lang="en-US" dirty="0"/>
              <a:t>(2)(a) Obtained a completed consent form from the potential buyer or transferee, which form shall be established by the Nebraska State Patrol and provided by the licensed importer, manufacturer, or dealer. The form shall include the name, address, date of birth, gender, race, and country of citizenship of such potential buyer or transferee. If the potential buyer or transferee is not a United States citizen, the completed consent form shall contain the potential buyer's or transferee's place of birth and his or her alien or admission number;</a:t>
            </a:r>
          </a:p>
          <a:p>
            <a:r>
              <a:rPr lang="en-US" dirty="0"/>
              <a:t>(b) Inspected a valid identification containing a photograph of the potential buyer or transferee which appropriately and completely identifies such person;</a:t>
            </a:r>
          </a:p>
          <a:p>
            <a:r>
              <a:rPr lang="en-US" dirty="0"/>
              <a:t>(c) Requested by toll-free telephone call or other electromagnetic communication that the Nebraska State Patrol conduct a criminal history record check; and</a:t>
            </a:r>
          </a:p>
          <a:p>
            <a:r>
              <a:rPr lang="en-US" dirty="0"/>
              <a:t>(d) Received a unique approval number for such inquiry from the Nebraska State Patrol indicating the date and number on the consent form.</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25292"/>
            <a:ext cx="9143999" cy="5657395"/>
          </a:xfrm>
        </p:spPr>
        <p:txBody>
          <a:bodyPr>
            <a:normAutofit fontScale="40000" lnSpcReduction="20000"/>
          </a:bodyPr>
          <a:lstStyle/>
          <a:p>
            <a:pPr marL="0" indent="0">
              <a:buNone/>
            </a:pPr>
            <a:r>
              <a:rPr lang="en-US" sz="4000" b="1" dirty="0"/>
              <a:t>Request for criminal history record check; Nebraska State Patrol; duties; fee.</a:t>
            </a:r>
          </a:p>
          <a:p>
            <a:pPr marL="0" indent="0">
              <a:buNone/>
            </a:pPr>
            <a:r>
              <a:rPr lang="en-US" sz="4000" dirty="0"/>
              <a:t>(1) Upon receipt of a request for a criminal history record check, the Nebraska State Patrol shall as soon as possible during the licensee's telephone call or by return telephone call:</a:t>
            </a:r>
          </a:p>
          <a:p>
            <a:pPr marL="0" indent="0">
              <a:buNone/>
            </a:pPr>
            <a:r>
              <a:rPr lang="en-US" sz="4000" dirty="0"/>
              <a:t>(a) Check its criminal history records and check the Federal Bureau of Investigation's National Instant Criminal Background Check System to determine if the potential buyer or transferee is prohibited from receipt or possession of a handgun pursuant to state or federal law; and</a:t>
            </a:r>
          </a:p>
          <a:p>
            <a:pPr marL="0" indent="0">
              <a:buNone/>
            </a:pPr>
            <a:r>
              <a:rPr lang="en-US" sz="4000" dirty="0"/>
              <a:t>(b) Either (i) inform the licensee that its records demonstrate that the potential buyer or transferee is prohibited from receipt or possession of a handgun or (ii) provide the licensee with a unique approval number.</a:t>
            </a:r>
          </a:p>
          <a:p>
            <a:pPr marL="0" indent="0">
              <a:buNone/>
            </a:pPr>
            <a:r>
              <a:rPr lang="en-US" sz="4000" dirty="0"/>
              <a:t>(2) In the event of electronic failure or similar emergency beyond the control of the Nebraska State Patrol, the patrol shall immediately notify a requesting licensee of the reason for and estimated length of such delay. In any event, no later than the end of the next business day the Nebraska State Patrol shall either (a) inform the licensee that its records demonstrate that the potential buyer or transferee is prohibited from receipt or possession of a handgun or (b) provide the licensee with a unique approval number. If the licensee is not informed by the end of the next business day that the potential buyer is prohibited from receipt or possession of a handgun, and regardless of whether the unique approval number has been received, the licensee may complete the sale or delivery and shall not be deemed to be in violation of sections </a:t>
            </a:r>
            <a:r>
              <a:rPr lang="en-US" sz="4000" dirty="0">
                <a:hlinkClick r:id="rId2"/>
              </a:rPr>
              <a:t>69-2410</a:t>
            </a:r>
            <a:r>
              <a:rPr lang="en-US" sz="4000" dirty="0"/>
              <a:t> to </a:t>
            </a:r>
            <a:r>
              <a:rPr lang="en-US" sz="4000" dirty="0">
                <a:hlinkClick r:id="rId3"/>
              </a:rPr>
              <a:t>69-2423</a:t>
            </a:r>
            <a:r>
              <a:rPr lang="en-US" sz="4000" dirty="0"/>
              <a:t> with respect to such sale or delivery.</a:t>
            </a:r>
          </a:p>
          <a:p>
            <a:pPr marL="0" indent="0">
              <a:buNone/>
            </a:pPr>
            <a:r>
              <a:rPr lang="en-US" sz="4000" dirty="0"/>
              <a:t>(3) A fee of three dollars shall be charged for each request of a criminal history record check required pursuant to section </a:t>
            </a:r>
            <a:r>
              <a:rPr lang="en-US" sz="4000" dirty="0">
                <a:hlinkClick r:id="rId2"/>
              </a:rPr>
              <a:t>69-2410</a:t>
            </a:r>
            <a:r>
              <a:rPr lang="en-US" sz="4000" dirty="0"/>
              <a:t>, which amount shall be transmitted monthly to the Nebraska State Patrol. Such amount shall be for the purpose of covering the costs of the criminal history record check.</a:t>
            </a:r>
          </a:p>
          <a:p>
            <a:pPr>
              <a:buNone/>
            </a:pPr>
            <a:endParaRPr lang="en-US" dirty="0"/>
          </a:p>
        </p:txBody>
      </p:sp>
      <p:sp>
        <p:nvSpPr>
          <p:cNvPr id="4" name="TextBox 3"/>
          <p:cNvSpPr txBox="1"/>
          <p:nvPr/>
        </p:nvSpPr>
        <p:spPr>
          <a:xfrm>
            <a:off x="2334490" y="955960"/>
            <a:ext cx="4475020" cy="369332"/>
          </a:xfrm>
          <a:prstGeom prst="rect">
            <a:avLst/>
          </a:prstGeom>
          <a:noFill/>
        </p:spPr>
        <p:txBody>
          <a:bodyPr wrap="square" rtlCol="0">
            <a:spAutoFit/>
          </a:bodyPr>
          <a:lstStyle/>
          <a:p>
            <a:pPr algn="ctr"/>
            <a:r>
              <a:rPr lang="en-US" dirty="0"/>
              <a:t>Nebraska Revised Statute § 69-2411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fontScale="47500" lnSpcReduction="20000"/>
          </a:bodyPr>
          <a:lstStyle/>
          <a:p>
            <a:pPr marL="0" indent="0">
              <a:buNone/>
            </a:pPr>
            <a:r>
              <a:rPr lang="en-US" sz="4000" b="1" dirty="0"/>
              <a:t>Records; confidentiality; destruction.</a:t>
            </a:r>
          </a:p>
          <a:p>
            <a:pPr marL="0" indent="0">
              <a:buNone/>
            </a:pPr>
            <a:r>
              <a:rPr lang="en-US" sz="4000" dirty="0"/>
              <a:t>(1) Any records which are created by the Nebraska State Patrol to conduct the criminal history record check containing any of the information set forth in subdivision (2)(a) of section </a:t>
            </a:r>
            <a:r>
              <a:rPr lang="en-US" sz="4000" dirty="0">
                <a:hlinkClick r:id="rId2"/>
              </a:rPr>
              <a:t>69-2410</a:t>
            </a:r>
            <a:r>
              <a:rPr lang="en-US" sz="4000" dirty="0"/>
              <a:t> pertaining to a potential buyer or transferee who is not prohibited from receipt or transfer of a handgun by reason of state or federal law shall be confidential and may not be disclosed by the patrol or any officer or employee thereof to any person. The Nebraska State Patrol shall destroy any such records as soon as possible after communicating the unique approval number, and in any event, such records shall be destroyed within forty-eight hours after the date of receipt of the licensee's request.</a:t>
            </a:r>
          </a:p>
          <a:p>
            <a:pPr marL="0" indent="0">
              <a:buNone/>
            </a:pPr>
            <a:r>
              <a:rPr lang="en-US" sz="4000" dirty="0"/>
              <a:t>(2) Notwithstanding the provisions of this section, the Nebraska State Patrol shall only maintain a log of dates of requests for criminal history record checks and unique approval numbers corresponding to such dates for not to exceed one year.</a:t>
            </a:r>
          </a:p>
          <a:p>
            <a:pPr marL="0" indent="0">
              <a:buNone/>
            </a:pPr>
            <a:r>
              <a:rPr lang="en-US" sz="4000" dirty="0"/>
              <a:t>(3) Nothing in this section shall be construed to allow the state to maintain records containing the names of licensees who receive unique approval numbers or to maintain records of handgun transactions, including the names or other identification of licensees and potential buyers or transferees including persons not otherwise prohibited by law from the receipt or possession of handguns.</a:t>
            </a:r>
          </a:p>
          <a:p>
            <a:pPr>
              <a:buNone/>
            </a:pPr>
            <a:endParaRPr lang="en-US" dirty="0"/>
          </a:p>
        </p:txBody>
      </p:sp>
      <p:sp>
        <p:nvSpPr>
          <p:cNvPr id="4" name="TextBox 3"/>
          <p:cNvSpPr txBox="1"/>
          <p:nvPr/>
        </p:nvSpPr>
        <p:spPr>
          <a:xfrm>
            <a:off x="2211442" y="949605"/>
            <a:ext cx="4541008" cy="369332"/>
          </a:xfrm>
          <a:prstGeom prst="rect">
            <a:avLst/>
          </a:prstGeom>
          <a:noFill/>
        </p:spPr>
        <p:txBody>
          <a:bodyPr wrap="square" rtlCol="0">
            <a:spAutoFit/>
          </a:bodyPr>
          <a:lstStyle/>
          <a:p>
            <a:pPr algn="ctr"/>
            <a:r>
              <a:rPr lang="en-US" dirty="0"/>
              <a:t>Nebraska Revised Statute § 69-2412</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a:bodyPr>
          <a:lstStyle/>
          <a:p>
            <a:pPr marL="0" indent="0">
              <a:buNone/>
            </a:pPr>
            <a:r>
              <a:rPr lang="en-US" sz="2400" b="1" dirty="0"/>
              <a:t>Nebraska State Patrol; toll-free telephone number; personnel.</a:t>
            </a:r>
          </a:p>
          <a:p>
            <a:pPr marL="0" indent="0">
              <a:buNone/>
            </a:pPr>
            <a:r>
              <a:rPr lang="en-US" sz="2400" dirty="0"/>
              <a:t>The Nebraska State Patrol shall establish a toll-free telephone number which shall be operational seven days a week between 8 a.m. and 10 p.m. for purposes of responding to requests under section </a:t>
            </a:r>
            <a:r>
              <a:rPr lang="en-US" sz="2400" dirty="0">
                <a:hlinkClick r:id="rId2"/>
              </a:rPr>
              <a:t>69-2410</a:t>
            </a:r>
            <a:r>
              <a:rPr lang="en-US" sz="2400" dirty="0"/>
              <a:t>. The Nebraska State Patrol shall employ and train such personnel as is necessary to expeditiously administer the provisions of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dirty="0"/>
          </a:p>
        </p:txBody>
      </p:sp>
      <p:sp>
        <p:nvSpPr>
          <p:cNvPr id="4" name="TextBox 3"/>
          <p:cNvSpPr txBox="1"/>
          <p:nvPr/>
        </p:nvSpPr>
        <p:spPr>
          <a:xfrm>
            <a:off x="2433187" y="983671"/>
            <a:ext cx="4277625" cy="369332"/>
          </a:xfrm>
          <a:prstGeom prst="rect">
            <a:avLst/>
          </a:prstGeom>
          <a:noFill/>
        </p:spPr>
        <p:txBody>
          <a:bodyPr wrap="square" rtlCol="0">
            <a:spAutoFit/>
          </a:bodyPr>
          <a:lstStyle/>
          <a:p>
            <a:pPr algn="ctr"/>
            <a:r>
              <a:rPr lang="en-US" dirty="0"/>
              <a:t>Nebraska Revised Statute § 69-2413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fontScale="92500"/>
          </a:bodyPr>
          <a:lstStyle/>
          <a:p>
            <a:pPr marL="0" indent="0">
              <a:buNone/>
            </a:pPr>
            <a:r>
              <a:rPr lang="en-US" sz="2400" b="1" dirty="0"/>
              <a:t>Records; amendment; procedure.</a:t>
            </a:r>
          </a:p>
          <a:p>
            <a:pPr marL="0" indent="0">
              <a:buNone/>
            </a:pPr>
            <a:r>
              <a:rPr lang="en-US" sz="2400" dirty="0"/>
              <a:t>Any person who is denied the right to purchase or receive a handgun as a result of procedures established by sections </a:t>
            </a:r>
            <a:r>
              <a:rPr lang="en-US" sz="2400" dirty="0">
                <a:hlinkClick r:id="rId2"/>
              </a:rPr>
              <a:t>69-2410</a:t>
            </a:r>
            <a:r>
              <a:rPr lang="en-US" sz="2400" dirty="0"/>
              <a:t> to </a:t>
            </a:r>
            <a:r>
              <a:rPr lang="en-US" sz="2400" dirty="0">
                <a:hlinkClick r:id="rId3"/>
              </a:rPr>
              <a:t>69-2423</a:t>
            </a:r>
            <a:r>
              <a:rPr lang="en-US" sz="2400" dirty="0"/>
              <a:t> may request amendment of the record pertaining to him or her by petitioning the Nebraska State Patrol. If the Nebraska State Patrol fails to amend the record within seven days, the person requesting the amendment may petition the county court of the county in which he or she resides for an order directing the patrol to amend the record. If the person proves by a preponderance of the evidence that the record should be amended, the court shall order the record be amended. If the record demonstrates that such person is not prohibited from receipt or possession of a handgun by state or federal law, the Nebraska State Patrol shall destroy any records it maintains which contain any information derived from the criminal history record check.</a:t>
            </a:r>
          </a:p>
          <a:p>
            <a:pPr>
              <a:buNone/>
            </a:pPr>
            <a:endParaRPr lang="en-US" dirty="0"/>
          </a:p>
        </p:txBody>
      </p:sp>
      <p:sp>
        <p:nvSpPr>
          <p:cNvPr id="4" name="TextBox 3"/>
          <p:cNvSpPr txBox="1"/>
          <p:nvPr/>
        </p:nvSpPr>
        <p:spPr>
          <a:xfrm>
            <a:off x="2291570" y="965176"/>
            <a:ext cx="4380752" cy="369332"/>
          </a:xfrm>
          <a:prstGeom prst="rect">
            <a:avLst/>
          </a:prstGeom>
          <a:noFill/>
        </p:spPr>
        <p:txBody>
          <a:bodyPr wrap="square" rtlCol="0">
            <a:spAutoFit/>
          </a:bodyPr>
          <a:lstStyle/>
          <a:p>
            <a:pPr algn="ctr"/>
            <a:r>
              <a:rPr lang="en-US" dirty="0"/>
              <a:t>Nebraska Revised Statute § 69-2414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fontScale="85000" lnSpcReduction="20000"/>
          </a:bodyPr>
          <a:lstStyle/>
          <a:p>
            <a:pPr marL="0" indent="0">
              <a:buNone/>
            </a:pPr>
            <a:r>
              <a:rPr lang="en-US" sz="2400" b="1" dirty="0"/>
              <a:t>Records; rules and regulations.</a:t>
            </a:r>
          </a:p>
          <a:p>
            <a:pPr marL="0" indent="0">
              <a:buNone/>
            </a:pPr>
            <a:r>
              <a:rPr lang="en-US" sz="2400" dirty="0"/>
              <a:t>The Nebraska State Patrol shall adopt and promulgate rules and regulations to ensure the identity, confidentiality, and security of all records and data provided pursuant to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sz="1800" dirty="0"/>
          </a:p>
          <a:p>
            <a:pPr algn="ctr">
              <a:buNone/>
            </a:pPr>
            <a:r>
              <a:rPr lang="en-US" sz="1900" dirty="0"/>
              <a:t>Nebraska Revised Statute § 69-2416</a:t>
            </a:r>
          </a:p>
          <a:p>
            <a:pPr marL="0" indent="0">
              <a:buNone/>
            </a:pPr>
            <a:r>
              <a:rPr lang="en-US" sz="2400" b="1" dirty="0"/>
              <a:t>Licensed importer, manufacturer, or dealer; compliance not required; when.</a:t>
            </a:r>
          </a:p>
          <a:p>
            <a:pPr marL="0" indent="0">
              <a:buNone/>
            </a:pPr>
            <a:r>
              <a:rPr lang="en-US" sz="2400" dirty="0"/>
              <a:t>A licensed importer, manufacturer, or dealer shall not be required to comply with the provisions of subdivision (2) of section </a:t>
            </a:r>
            <a:r>
              <a:rPr lang="en-US" sz="2400" dirty="0">
                <a:hlinkClick r:id="rId2"/>
              </a:rPr>
              <a:t>69-2410</a:t>
            </a:r>
            <a:r>
              <a:rPr lang="en-US" sz="2400" dirty="0"/>
              <a:t> and sections </a:t>
            </a:r>
            <a:r>
              <a:rPr lang="en-US" sz="2400" dirty="0">
                <a:hlinkClick r:id="rId4"/>
              </a:rPr>
              <a:t>69-2411</a:t>
            </a:r>
            <a:r>
              <a:rPr lang="en-US" sz="2400" dirty="0"/>
              <a:t> to </a:t>
            </a:r>
            <a:r>
              <a:rPr lang="en-US" sz="2400" dirty="0">
                <a:hlinkClick r:id="rId3"/>
              </a:rPr>
              <a:t>69-2423</a:t>
            </a:r>
            <a:r>
              <a:rPr lang="en-US" sz="2400" dirty="0"/>
              <a:t> in the event of:</a:t>
            </a:r>
          </a:p>
          <a:p>
            <a:pPr marL="0" indent="0">
              <a:buNone/>
            </a:pPr>
            <a:r>
              <a:rPr lang="en-US" sz="2400" dirty="0"/>
              <a:t>(1) Unavailability of telephone service at the licensed premises due to (a) the failure of the entity which provides telephone service in the state, region, or other geographical area in which the licensee is located to provide telephone service to the premises due to the location of such premises or (b) the interruption of telephone service by reason of hurricane, flood, natural disaster, other act of God, war, riot, or other bona fide emergency or reason beyond the control of the licensee; or</a:t>
            </a:r>
          </a:p>
          <a:p>
            <a:pPr marL="0" indent="0">
              <a:buNone/>
            </a:pPr>
            <a:r>
              <a:rPr lang="en-US" sz="2400" dirty="0"/>
              <a:t>(2) Failure of the Nebraska State Patrol to comply reasonably with the requirements of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sz="1800" dirty="0"/>
          </a:p>
          <a:p>
            <a:pPr>
              <a:buNone/>
            </a:pPr>
            <a:endParaRPr lang="en-US" dirty="0"/>
          </a:p>
        </p:txBody>
      </p:sp>
      <p:sp>
        <p:nvSpPr>
          <p:cNvPr id="4" name="TextBox 3"/>
          <p:cNvSpPr txBox="1"/>
          <p:nvPr/>
        </p:nvSpPr>
        <p:spPr>
          <a:xfrm>
            <a:off x="2230012" y="986953"/>
            <a:ext cx="4503868" cy="369332"/>
          </a:xfrm>
          <a:prstGeom prst="rect">
            <a:avLst/>
          </a:prstGeom>
          <a:noFill/>
        </p:spPr>
        <p:txBody>
          <a:bodyPr wrap="square" rtlCol="0">
            <a:spAutoFit/>
          </a:bodyPr>
          <a:lstStyle/>
          <a:p>
            <a:pPr algn="ctr"/>
            <a:r>
              <a:rPr lang="en-US" dirty="0"/>
              <a:t>Nebraska Revised Statute § 69-2415</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a:bodyPr>
          <a:lstStyle/>
          <a:p>
            <a:pPr marL="0" indent="0">
              <a:buNone/>
            </a:pPr>
            <a:r>
              <a:rPr lang="en-US" sz="2000" b="1" dirty="0"/>
              <a:t>Nebraska State Patrol; licensee; liability defense; when.</a:t>
            </a:r>
          </a:p>
          <a:p>
            <a:pPr marL="0" indent="0">
              <a:buNone/>
            </a:pPr>
            <a:r>
              <a:rPr lang="en-US" sz="2000" dirty="0"/>
              <a:t>Compliance with sections </a:t>
            </a:r>
            <a:r>
              <a:rPr lang="en-US" sz="2000" dirty="0">
                <a:hlinkClick r:id="rId2"/>
              </a:rPr>
              <a:t>69-2410</a:t>
            </a:r>
            <a:r>
              <a:rPr lang="en-US" sz="2000" dirty="0"/>
              <a:t> to </a:t>
            </a:r>
            <a:r>
              <a:rPr lang="en-US" sz="2000" dirty="0">
                <a:hlinkClick r:id="rId3"/>
              </a:rPr>
              <a:t>69-2423</a:t>
            </a:r>
            <a:r>
              <a:rPr lang="en-US" sz="2000" dirty="0"/>
              <a:t> shall be a defense by the Nebraska State Patrol and the licensee transferring a handgun in any cause of action under the laws of this state for liability for damages arising from the importation or manufacture, or the subsequent sale or transfer, of any handgun which has been shipped or transported in interstate or foreign commerce to any person who has been convicted in any court of any crime punishable by a term of more than one year.</a:t>
            </a:r>
          </a:p>
          <a:p>
            <a:pPr>
              <a:buNone/>
            </a:pPr>
            <a:endParaRPr lang="en-US" sz="1800" dirty="0"/>
          </a:p>
          <a:p>
            <a:pPr algn="ctr">
              <a:buNone/>
            </a:pPr>
            <a:r>
              <a:rPr lang="en-US" sz="1800" dirty="0"/>
              <a:t>Nebraska Revised Statute § 69-2418</a:t>
            </a:r>
          </a:p>
          <a:p>
            <a:pPr marL="0" indent="0">
              <a:buNone/>
            </a:pPr>
            <a:r>
              <a:rPr lang="en-US" sz="2000" b="1" dirty="0"/>
              <a:t>Instant criminal history record check; requirements; exemptions.</a:t>
            </a:r>
          </a:p>
          <a:p>
            <a:pPr marL="0" indent="0">
              <a:buNone/>
            </a:pPr>
            <a:r>
              <a:rPr lang="en-US" sz="2000" dirty="0"/>
              <a:t>Sections </a:t>
            </a:r>
            <a:r>
              <a:rPr lang="en-US" sz="2000" dirty="0">
                <a:hlinkClick r:id="rId2"/>
              </a:rPr>
              <a:t>69-2410</a:t>
            </a:r>
            <a:r>
              <a:rPr lang="en-US" sz="2000" dirty="0"/>
              <a:t> to </a:t>
            </a:r>
            <a:r>
              <a:rPr lang="en-US" sz="2000" dirty="0">
                <a:hlinkClick r:id="rId3"/>
              </a:rPr>
              <a:t>69-2423</a:t>
            </a:r>
            <a:r>
              <a:rPr lang="en-US" sz="2000" dirty="0"/>
              <a:t> shall not apply to:</a:t>
            </a:r>
          </a:p>
          <a:p>
            <a:pPr marL="0" indent="0">
              <a:buNone/>
            </a:pPr>
            <a:r>
              <a:rPr lang="en-US" sz="2000" dirty="0"/>
              <a:t>(1) Any antique handgun or pistol; or</a:t>
            </a:r>
          </a:p>
          <a:p>
            <a:pPr marL="0" indent="0">
              <a:buNone/>
            </a:pPr>
            <a:r>
              <a:rPr lang="en-US" sz="2000" dirty="0"/>
              <a:t>(2) Any firearm which is a curio or relic as defined in 27 C.F.R. 478.11.</a:t>
            </a:r>
          </a:p>
          <a:p>
            <a:pPr>
              <a:buNone/>
            </a:pPr>
            <a:endParaRPr lang="en-US" sz="1800" dirty="0"/>
          </a:p>
          <a:p>
            <a:pPr>
              <a:buNone/>
            </a:pPr>
            <a:endParaRPr lang="en-US" dirty="0"/>
          </a:p>
        </p:txBody>
      </p:sp>
      <p:sp>
        <p:nvSpPr>
          <p:cNvPr id="4" name="TextBox 3"/>
          <p:cNvSpPr txBox="1"/>
          <p:nvPr/>
        </p:nvSpPr>
        <p:spPr>
          <a:xfrm>
            <a:off x="2353343" y="983671"/>
            <a:ext cx="4437313" cy="369332"/>
          </a:xfrm>
          <a:prstGeom prst="rect">
            <a:avLst/>
          </a:prstGeom>
          <a:noFill/>
        </p:spPr>
        <p:txBody>
          <a:bodyPr wrap="square" rtlCol="0">
            <a:spAutoFit/>
          </a:bodyPr>
          <a:lstStyle/>
          <a:p>
            <a:pPr algn="ctr"/>
            <a:r>
              <a:rPr lang="en-US" dirty="0"/>
              <a:t>Nebraska Revised Statute § 69-2417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879303"/>
            <a:ext cx="8229600" cy="4246860"/>
          </a:xfrm>
        </p:spPr>
        <p:txBody>
          <a:bodyPr>
            <a:normAutofit fontScale="92500" lnSpcReduction="10000"/>
          </a:bodyPr>
          <a:lstStyle/>
          <a:p>
            <a:pPr>
              <a:buNone/>
            </a:pPr>
            <a:r>
              <a:rPr lang="en-US" dirty="0"/>
              <a:t>Questions to consider:</a:t>
            </a:r>
          </a:p>
          <a:p>
            <a:pPr marL="971550" lvl="1" indent="-514350">
              <a:buAutoNum type="arabicPeriod"/>
            </a:pPr>
            <a:r>
              <a:rPr lang="en-US" dirty="0"/>
              <a:t>Am I prepared to take the life of another human being to save my own or my family’s?</a:t>
            </a:r>
          </a:p>
          <a:p>
            <a:pPr marL="971550" lvl="1" indent="-514350">
              <a:buAutoNum type="arabicPeriod"/>
            </a:pPr>
            <a:r>
              <a:rPr lang="en-US" dirty="0"/>
              <a:t>Does my religion permit the taking of a life in self-defense?</a:t>
            </a:r>
          </a:p>
          <a:p>
            <a:pPr marL="971550" lvl="1" indent="-514350">
              <a:buAutoNum type="arabicPeriod"/>
            </a:pPr>
            <a:r>
              <a:rPr lang="en-US" dirty="0"/>
              <a:t>Do my personal moral standards permit the taking of a life in self-defense?</a:t>
            </a:r>
          </a:p>
          <a:p>
            <a:pPr marL="971550" lvl="1" indent="-514350">
              <a:buAutoNum type="arabicPeriod"/>
            </a:pPr>
            <a:r>
              <a:rPr lang="en-US" dirty="0"/>
              <a:t>Am I prepared to tolerate the judgment of my family, friends, and neighbors if I must defend myself with lethal force?</a:t>
            </a:r>
          </a:p>
        </p:txBody>
      </p:sp>
      <p:sp>
        <p:nvSpPr>
          <p:cNvPr id="4" name="TextBox 3"/>
          <p:cNvSpPr txBox="1"/>
          <p:nvPr/>
        </p:nvSpPr>
        <p:spPr>
          <a:xfrm>
            <a:off x="2122366" y="1417639"/>
            <a:ext cx="4662244"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a:bodyPr>
          <a:lstStyle/>
          <a:p>
            <a:pPr marL="0" indent="0">
              <a:buNone/>
            </a:pPr>
            <a:r>
              <a:rPr lang="en-US" sz="2000" b="1" dirty="0"/>
              <a:t>Criminal history records; prohibited acts; violation; penalty.</a:t>
            </a:r>
          </a:p>
          <a:p>
            <a:pPr marL="0" indent="0">
              <a:buNone/>
            </a:pPr>
            <a:r>
              <a:rPr lang="en-US" sz="2000" dirty="0"/>
              <a:t>Any licensed importer, manufacturer, or dealer who knowingly and intentionally requests a criminal history record check from the Nebraska State Patrol for any purpose other than compliance with sections </a:t>
            </a:r>
            <a:r>
              <a:rPr lang="en-US" sz="2000" dirty="0">
                <a:hlinkClick r:id="rId2"/>
              </a:rPr>
              <a:t>69-2410</a:t>
            </a:r>
            <a:r>
              <a:rPr lang="en-US" sz="2000" dirty="0"/>
              <a:t> to </a:t>
            </a:r>
            <a:r>
              <a:rPr lang="en-US" sz="2000" dirty="0">
                <a:hlinkClick r:id="rId3"/>
              </a:rPr>
              <a:t>69-2423</a:t>
            </a:r>
            <a:r>
              <a:rPr lang="en-US" sz="2000" dirty="0"/>
              <a:t> or knowingly and intentionally disseminates any criminal history record check information to any person other than the subject of such information shall be guilty of a Class I misdemeanor.</a:t>
            </a:r>
          </a:p>
          <a:p>
            <a:pPr>
              <a:buNone/>
            </a:pPr>
            <a:endParaRPr lang="en-US" sz="1800" dirty="0"/>
          </a:p>
          <a:p>
            <a:pPr algn="ctr">
              <a:buNone/>
            </a:pPr>
            <a:r>
              <a:rPr lang="en-US" sz="1800" dirty="0"/>
              <a:t>Nebraska Revised Statute § 69-2420</a:t>
            </a:r>
          </a:p>
          <a:p>
            <a:pPr marL="0" indent="0">
              <a:buNone/>
            </a:pPr>
            <a:r>
              <a:rPr lang="en-US" sz="2000" b="1" dirty="0"/>
              <a:t>False statement; false identification; prohibited acts; violation; penalty.</a:t>
            </a:r>
          </a:p>
          <a:p>
            <a:pPr marL="0" indent="0">
              <a:buNone/>
            </a:pPr>
            <a:r>
              <a:rPr lang="en-US" sz="2000" dirty="0"/>
              <a:t>Any person who, in connection with the purchase, transfer, or attempted purchase of a handgun pursuant to sections </a:t>
            </a:r>
            <a:r>
              <a:rPr lang="en-US" sz="2000" dirty="0">
                <a:hlinkClick r:id="rId2"/>
              </a:rPr>
              <a:t>69-2410</a:t>
            </a:r>
            <a:r>
              <a:rPr lang="en-US" sz="2000" dirty="0"/>
              <a:t> to </a:t>
            </a:r>
            <a:r>
              <a:rPr lang="en-US" sz="2000" dirty="0">
                <a:hlinkClick r:id="rId3"/>
              </a:rPr>
              <a:t>69-2423</a:t>
            </a:r>
            <a:r>
              <a:rPr lang="en-US" sz="2000" dirty="0"/>
              <a:t>, knowingly and intentionally makes any materially false oral or written statement or knowingly and intentionally furnishes any false identification intended or likely to deceive the licensee shall be guilty of a Class IV felony.</a:t>
            </a:r>
          </a:p>
          <a:p>
            <a:pPr>
              <a:buNone/>
            </a:pPr>
            <a:endParaRPr lang="en-US" sz="1800" dirty="0"/>
          </a:p>
          <a:p>
            <a:pPr>
              <a:buNone/>
            </a:pPr>
            <a:endParaRPr lang="en-US" dirty="0"/>
          </a:p>
        </p:txBody>
      </p:sp>
      <p:sp>
        <p:nvSpPr>
          <p:cNvPr id="4" name="TextBox 3"/>
          <p:cNvSpPr txBox="1"/>
          <p:nvPr/>
        </p:nvSpPr>
        <p:spPr>
          <a:xfrm>
            <a:off x="2537166" y="974424"/>
            <a:ext cx="4069667" cy="369332"/>
          </a:xfrm>
          <a:prstGeom prst="rect">
            <a:avLst/>
          </a:prstGeom>
          <a:noFill/>
        </p:spPr>
        <p:txBody>
          <a:bodyPr wrap="square" rtlCol="0">
            <a:spAutoFit/>
          </a:bodyPr>
          <a:lstStyle/>
          <a:p>
            <a:pPr algn="ctr"/>
            <a:r>
              <a:rPr lang="en-US" dirty="0"/>
              <a:t>Nebraska Revised Statute § 69-2419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82"/>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77092" y="1353003"/>
            <a:ext cx="8409709" cy="5504998"/>
          </a:xfrm>
        </p:spPr>
        <p:txBody>
          <a:bodyPr>
            <a:normAutofit fontScale="85000" lnSpcReduction="20000"/>
          </a:bodyPr>
          <a:lstStyle/>
          <a:p>
            <a:pPr marL="0" indent="0">
              <a:buNone/>
            </a:pPr>
            <a:r>
              <a:rPr lang="en-US" sz="2000" b="1" dirty="0"/>
              <a:t>Sale or delivery; violation; penalty.</a:t>
            </a:r>
          </a:p>
          <a:p>
            <a:pPr marL="0" indent="0">
              <a:buNone/>
            </a:pPr>
            <a:r>
              <a:rPr lang="en-US" sz="2000" dirty="0"/>
              <a:t>Any licensed importer, manufacturer, or dealer who knowingly and intentionally sells or delivers a handgun in violation of sections </a:t>
            </a:r>
            <a:r>
              <a:rPr lang="en-US" sz="2000" dirty="0">
                <a:hlinkClick r:id="rId2"/>
              </a:rPr>
              <a:t>69-2401</a:t>
            </a:r>
            <a:r>
              <a:rPr lang="en-US" sz="2000" dirty="0"/>
              <a:t> to </a:t>
            </a:r>
            <a:r>
              <a:rPr lang="en-US" sz="2000" dirty="0">
                <a:hlinkClick r:id="rId3"/>
              </a:rPr>
              <a:t>69-2425</a:t>
            </a:r>
            <a:r>
              <a:rPr lang="en-US" sz="2000" dirty="0"/>
              <a:t> shall be guilty of a Class IV felony.</a:t>
            </a:r>
          </a:p>
          <a:p>
            <a:pPr>
              <a:buNone/>
            </a:pPr>
            <a:endParaRPr lang="en-US" sz="1800" dirty="0"/>
          </a:p>
          <a:p>
            <a:pPr algn="ctr">
              <a:buNone/>
            </a:pPr>
            <a:r>
              <a:rPr lang="en-US" sz="2100" dirty="0"/>
              <a:t>Nebraska Revised Statute § 69-2422</a:t>
            </a:r>
          </a:p>
          <a:p>
            <a:pPr marL="0" indent="0">
              <a:buNone/>
            </a:pPr>
            <a:r>
              <a:rPr lang="en-US" sz="2000" b="1" dirty="0"/>
              <a:t>Obtaining handgun for prohibited transfer; violation; penalty.</a:t>
            </a:r>
          </a:p>
          <a:p>
            <a:pPr marL="0" indent="0">
              <a:buNone/>
            </a:pPr>
            <a:r>
              <a:rPr lang="en-US" sz="2000" dirty="0"/>
              <a:t>For purposes of sections </a:t>
            </a:r>
            <a:r>
              <a:rPr lang="en-US" sz="2000" dirty="0">
                <a:hlinkClick r:id="rId2"/>
              </a:rPr>
              <a:t>69-2401</a:t>
            </a:r>
            <a:r>
              <a:rPr lang="en-US" sz="2000" dirty="0"/>
              <a:t> to </a:t>
            </a:r>
            <a:r>
              <a:rPr lang="en-US" sz="2000" dirty="0">
                <a:hlinkClick r:id="rId3"/>
              </a:rPr>
              <a:t>69-2425</a:t>
            </a:r>
            <a:r>
              <a:rPr lang="en-US" sz="2000" dirty="0"/>
              <a:t>, any person who knowingly and intentionally obtains a handgun for the purposes of transferring it to a person who is prohibited from receipt or possession of a handgun by state or federal law shall be guilty of a Class IV felony.</a:t>
            </a:r>
          </a:p>
          <a:p>
            <a:pPr>
              <a:buNone/>
            </a:pPr>
            <a:endParaRPr lang="en-US" sz="1800" dirty="0"/>
          </a:p>
          <a:p>
            <a:pPr algn="ctr">
              <a:buNone/>
            </a:pPr>
            <a:r>
              <a:rPr lang="en-US" sz="2100" dirty="0"/>
              <a:t>Nebraska Revised Statute § 69-2423</a:t>
            </a:r>
          </a:p>
          <a:p>
            <a:pPr marL="0" indent="0">
              <a:buNone/>
            </a:pPr>
            <a:r>
              <a:rPr lang="en-US" sz="2000" b="1" dirty="0"/>
              <a:t>Nebraska State Patrol; annual report; contents.</a:t>
            </a:r>
          </a:p>
          <a:p>
            <a:pPr marL="0" indent="0">
              <a:buNone/>
            </a:pPr>
            <a:r>
              <a:rPr lang="en-US" sz="2000" dirty="0"/>
              <a:t>The Nebraska State Patrol shall provide electronically an annual report to the Judiciary Committee of the Legislature which includes the number of inquiries made pursuant to sections </a:t>
            </a:r>
            <a:r>
              <a:rPr lang="en-US" sz="2000" dirty="0">
                <a:hlinkClick r:id="rId4"/>
              </a:rPr>
              <a:t>69-2410</a:t>
            </a:r>
            <a:r>
              <a:rPr lang="en-US" sz="2000" dirty="0"/>
              <a:t> to </a:t>
            </a:r>
            <a:r>
              <a:rPr lang="en-US" sz="2000" dirty="0">
                <a:hlinkClick r:id="rId5"/>
              </a:rPr>
              <a:t>69-2423</a:t>
            </a:r>
            <a:r>
              <a:rPr lang="en-US" sz="2000" dirty="0"/>
              <a:t> for the prior calendar year, the number of such inquiries resulting in a determination that the potential buyer or transferee was prohibited from receipt or possession of a handgun pursuant to state or federal law, the estimated costs of administering such sections, the number of instances in which a person requested amendment of the record pertaining to such person pursuant to section </a:t>
            </a:r>
            <a:r>
              <a:rPr lang="en-US" sz="2000" dirty="0">
                <a:hlinkClick r:id="rId6"/>
              </a:rPr>
              <a:t>69-2414</a:t>
            </a:r>
            <a:r>
              <a:rPr lang="en-US" sz="2000" dirty="0"/>
              <a:t>, and the number of instances in which a county court issued an order directing the patrol to amend a record.</a:t>
            </a:r>
          </a:p>
          <a:p>
            <a:pPr>
              <a:buNone/>
            </a:pPr>
            <a:endParaRPr lang="en-US" sz="2000" dirty="0"/>
          </a:p>
        </p:txBody>
      </p:sp>
      <p:sp>
        <p:nvSpPr>
          <p:cNvPr id="4" name="TextBox 3"/>
          <p:cNvSpPr txBox="1"/>
          <p:nvPr/>
        </p:nvSpPr>
        <p:spPr>
          <a:xfrm>
            <a:off x="2376627" y="1019216"/>
            <a:ext cx="4390746" cy="369332"/>
          </a:xfrm>
          <a:prstGeom prst="rect">
            <a:avLst/>
          </a:prstGeom>
          <a:noFill/>
        </p:spPr>
        <p:txBody>
          <a:bodyPr wrap="square" rtlCol="0">
            <a:spAutoFit/>
          </a:bodyPr>
          <a:lstStyle/>
          <a:p>
            <a:pPr algn="ctr"/>
            <a:r>
              <a:rPr lang="en-US" dirty="0"/>
              <a:t>Nebraska Revised Statute § 69-2421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96"/>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77092" y="1256017"/>
            <a:ext cx="8409709" cy="5601983"/>
          </a:xfrm>
        </p:spPr>
        <p:txBody>
          <a:bodyPr>
            <a:normAutofit fontScale="92500" lnSpcReduction="10000"/>
          </a:bodyPr>
          <a:lstStyle/>
          <a:p>
            <a:pPr marL="0" indent="0">
              <a:buNone/>
            </a:pPr>
            <a:r>
              <a:rPr lang="en-US" sz="2000" b="1" dirty="0"/>
              <a:t>Rules and regulations.</a:t>
            </a:r>
          </a:p>
          <a:p>
            <a:pPr marL="0" indent="0">
              <a:buNone/>
            </a:pPr>
            <a:r>
              <a:rPr lang="en-US" sz="2000" dirty="0"/>
              <a:t>The Nebraska State Patrol shall adopt and promulgate rules and regulations to carry out sections </a:t>
            </a:r>
            <a:r>
              <a:rPr lang="en-US" sz="2000" dirty="0">
                <a:hlinkClick r:id="rId2"/>
              </a:rPr>
              <a:t>69-2401</a:t>
            </a:r>
            <a:r>
              <a:rPr lang="en-US" sz="2000" dirty="0"/>
              <a:t> to </a:t>
            </a:r>
            <a:r>
              <a:rPr lang="en-US" sz="2000" dirty="0">
                <a:hlinkClick r:id="rId3"/>
              </a:rPr>
              <a:t>69-2425</a:t>
            </a:r>
            <a:r>
              <a:rPr lang="en-US" sz="2000" dirty="0"/>
              <a:t>.</a:t>
            </a:r>
          </a:p>
          <a:p>
            <a:pPr>
              <a:buNone/>
            </a:pPr>
            <a:endParaRPr lang="en-US" sz="1800" dirty="0"/>
          </a:p>
          <a:p>
            <a:pPr algn="ctr">
              <a:buNone/>
            </a:pPr>
            <a:r>
              <a:rPr lang="en-US" sz="2000" dirty="0"/>
              <a:t>Nebraska Revised Statute § 69-2425</a:t>
            </a:r>
          </a:p>
          <a:p>
            <a:pPr marL="0" indent="0">
              <a:buNone/>
            </a:pPr>
            <a:r>
              <a:rPr lang="en-US" sz="2000" b="1" dirty="0"/>
              <a:t>City or village ordinance; not preempted.</a:t>
            </a:r>
          </a:p>
          <a:p>
            <a:pPr marL="0" indent="0">
              <a:buNone/>
            </a:pPr>
            <a:r>
              <a:rPr lang="en-US" sz="2000" dirty="0"/>
              <a:t>Any city or village ordinance existing on September 6, 1991, shall not be preempted by sections </a:t>
            </a:r>
            <a:r>
              <a:rPr lang="en-US" sz="2000" dirty="0">
                <a:hlinkClick r:id="rId2"/>
              </a:rPr>
              <a:t>69-2401</a:t>
            </a:r>
            <a:r>
              <a:rPr lang="en-US" sz="2000" dirty="0"/>
              <a:t> to </a:t>
            </a:r>
            <a:r>
              <a:rPr lang="en-US" sz="2000" dirty="0">
                <a:hlinkClick r:id="rId3"/>
              </a:rPr>
              <a:t>69-2425</a:t>
            </a:r>
            <a:r>
              <a:rPr lang="en-US" sz="2000" dirty="0"/>
              <a:t>.</a:t>
            </a:r>
          </a:p>
          <a:p>
            <a:pPr>
              <a:buNone/>
            </a:pPr>
            <a:endParaRPr lang="en-US" sz="1800" dirty="0"/>
          </a:p>
          <a:p>
            <a:pPr algn="ctr">
              <a:buNone/>
            </a:pPr>
            <a:r>
              <a:rPr lang="en-US" sz="1800" dirty="0"/>
              <a:t>Nebraska Revised Statute § 69-2426</a:t>
            </a:r>
          </a:p>
          <a:p>
            <a:pPr marL="0" indent="0">
              <a:buNone/>
            </a:pPr>
            <a:r>
              <a:rPr lang="en-US" sz="2000" b="1" dirty="0"/>
              <a:t>Dealers of firearms; distribution of information; Firearm Information Fund; created.</a:t>
            </a:r>
          </a:p>
          <a:p>
            <a:pPr marL="0" indent="0">
              <a:buNone/>
            </a:pPr>
            <a:r>
              <a:rPr lang="en-US" sz="2000" dirty="0"/>
              <a:t>(1) Dealers of firearms shall distribute to all purchasers information developed by the Department of Health and Human Services regarding the dangers of leaving loaded firearms unattended around children.</a:t>
            </a:r>
          </a:p>
          <a:p>
            <a:pPr marL="0" indent="0">
              <a:buNone/>
            </a:pPr>
            <a:r>
              <a:rPr lang="en-US" sz="2000" dirty="0"/>
              <a:t>(2) There is hereby created the Firearm Information Fund. Private contributions shall be credited by the State Treasurer to such fund for the implementation of the provisions of this section.</a:t>
            </a:r>
          </a:p>
          <a:p>
            <a:pPr>
              <a:buNone/>
            </a:pPr>
            <a:endParaRPr lang="en-US" sz="1800" dirty="0"/>
          </a:p>
          <a:p>
            <a:pPr>
              <a:buNone/>
            </a:pPr>
            <a:endParaRPr lang="en-US" sz="1800" dirty="0"/>
          </a:p>
          <a:p>
            <a:pPr>
              <a:buNone/>
            </a:pPr>
            <a:endParaRPr lang="en-US" sz="2000" dirty="0"/>
          </a:p>
        </p:txBody>
      </p:sp>
      <p:sp>
        <p:nvSpPr>
          <p:cNvPr id="4" name="TextBox 3"/>
          <p:cNvSpPr txBox="1"/>
          <p:nvPr/>
        </p:nvSpPr>
        <p:spPr>
          <a:xfrm>
            <a:off x="2385838" y="1033730"/>
            <a:ext cx="4192216" cy="369332"/>
          </a:xfrm>
          <a:prstGeom prst="rect">
            <a:avLst/>
          </a:prstGeom>
          <a:noFill/>
        </p:spPr>
        <p:txBody>
          <a:bodyPr wrap="square" rtlCol="0">
            <a:spAutoFit/>
          </a:bodyPr>
          <a:lstStyle/>
          <a:p>
            <a:pPr algn="ctr"/>
            <a:r>
              <a:rPr lang="en-US" dirty="0"/>
              <a:t>Nebraska Revised Statute § 69-2424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6013"/>
            <a:ext cx="8229600" cy="1143000"/>
          </a:xfrm>
        </p:spPr>
        <p:txBody>
          <a:bodyPr>
            <a:noAutofit/>
          </a:bodyPr>
          <a:lstStyle/>
          <a:p>
            <a:r>
              <a:rPr lang="en-US" sz="3000" dirty="0"/>
              <a:t>Lesson 5: Laws Pertaining to Purchase, Ownership, Transportation and Possession of Handguns</a:t>
            </a:r>
            <a:endParaRPr lang="en-US" sz="3600" dirty="0"/>
          </a:p>
        </p:txBody>
      </p:sp>
      <p:sp>
        <p:nvSpPr>
          <p:cNvPr id="3" name="Content Placeholder 2"/>
          <p:cNvSpPr>
            <a:spLocks noGrp="1"/>
          </p:cNvSpPr>
          <p:nvPr>
            <p:ph idx="1"/>
          </p:nvPr>
        </p:nvSpPr>
        <p:spPr>
          <a:xfrm>
            <a:off x="457201" y="1925779"/>
            <a:ext cx="8229601" cy="5070764"/>
          </a:xfrm>
        </p:spPr>
        <p:txBody>
          <a:bodyPr>
            <a:normAutofit/>
          </a:bodyPr>
          <a:lstStyle/>
          <a:p>
            <a:pPr>
              <a:buNone/>
            </a:pPr>
            <a:r>
              <a:rPr lang="en-US" sz="2000" u="sng" dirty="0"/>
              <a:t>Unlawful Acts:</a:t>
            </a:r>
          </a:p>
          <a:p>
            <a:r>
              <a:rPr lang="en-US" sz="1800" u="sng" dirty="0"/>
              <a:t>Straw Purchase </a:t>
            </a:r>
            <a:r>
              <a:rPr lang="en-US" sz="1800" dirty="0"/>
              <a:t>(Knowingly purchasing a firearm on behalf of a restricted person)-The person shall be fined as provided in this title, imprisoned for not more than 10 years or both. (felony offense)</a:t>
            </a:r>
          </a:p>
          <a:p>
            <a:r>
              <a:rPr lang="en-US" sz="1800" u="sng" dirty="0"/>
              <a:t>Unlawful transport of a firearm by a non-licensed dealer, importer, manufacturer, or collector</a:t>
            </a:r>
            <a:r>
              <a:rPr lang="en-US" sz="1800" dirty="0"/>
              <a:t>-The person shall be fined under this title, imprisoned not more than 5 years or both. (felony offense)</a:t>
            </a:r>
          </a:p>
          <a:p>
            <a:r>
              <a:rPr lang="en-US" sz="1800" u="sng" dirty="0"/>
              <a:t>Unlawful transfer of a firearm to a restricted person</a:t>
            </a:r>
            <a:r>
              <a:rPr lang="en-US" sz="1800" dirty="0"/>
              <a:t>-The person shall be fined as provided in this title, imprisoned not more than 10 years, or both. (felony offense)</a:t>
            </a:r>
          </a:p>
          <a:p>
            <a:r>
              <a:rPr lang="en-US" sz="1800" u="sng" dirty="0"/>
              <a:t>Unlawful possession of a firearm by a restricted person</a:t>
            </a:r>
            <a:r>
              <a:rPr lang="en-US" sz="1800" dirty="0"/>
              <a:t>-The person shall be fined as provided in this title, imprisoned not more than 10 years, or both. (felony offense).</a:t>
            </a:r>
          </a:p>
          <a:p>
            <a:r>
              <a:rPr lang="en-US" sz="1800" u="sng" dirty="0"/>
              <a:t>Unlawful possession of a firearm in a school zone</a:t>
            </a:r>
            <a:r>
              <a:rPr lang="en-US" sz="1800" dirty="0"/>
              <a:t>-The person shall be fined under this title, imprisoned not more than 5 years or both (felony offense).</a:t>
            </a:r>
          </a:p>
          <a:p>
            <a:pPr>
              <a:buNone/>
            </a:pPr>
            <a:endParaRPr lang="en-US" sz="1800" u="sng" dirty="0"/>
          </a:p>
          <a:p>
            <a:endParaRPr lang="en-US" sz="1800" dirty="0"/>
          </a:p>
        </p:txBody>
      </p:sp>
      <p:sp>
        <p:nvSpPr>
          <p:cNvPr id="4" name="TextBox 3"/>
          <p:cNvSpPr txBox="1"/>
          <p:nvPr/>
        </p:nvSpPr>
        <p:spPr>
          <a:xfrm>
            <a:off x="2429127" y="1397283"/>
            <a:ext cx="3948545" cy="646331"/>
          </a:xfrm>
          <a:prstGeom prst="rect">
            <a:avLst/>
          </a:prstGeom>
          <a:noFill/>
        </p:spPr>
        <p:txBody>
          <a:bodyPr wrap="square" rtlCol="0">
            <a:spAutoFit/>
          </a:bodyPr>
          <a:lstStyle/>
          <a:p>
            <a:pPr algn="ctr"/>
            <a:r>
              <a:rPr lang="en-US" dirty="0"/>
              <a:t>18 U.S. Code § 922</a:t>
            </a:r>
          </a:p>
          <a:p>
            <a:pPr algn="ct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27"/>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1" y="1925779"/>
            <a:ext cx="8229601" cy="5070764"/>
          </a:xfrm>
        </p:spPr>
        <p:txBody>
          <a:bodyPr>
            <a:normAutofit fontScale="92500" lnSpcReduction="10000"/>
          </a:bodyPr>
          <a:lstStyle/>
          <a:p>
            <a:pPr>
              <a:buNone/>
            </a:pPr>
            <a:r>
              <a:rPr lang="en-US" sz="2400" u="sng" dirty="0"/>
              <a:t>Interstate Transport of Firearms:</a:t>
            </a:r>
          </a:p>
          <a:p>
            <a:pPr>
              <a:buNone/>
            </a:pPr>
            <a:r>
              <a:rPr lang="en-US" sz="2400" dirty="0"/>
              <a:t>Notwithstanding any other provision of any law or any rule or regulation of a State or any political subdivision thereof, any person who is not otherwise prohibited by this chapter from transporting, shipping, or receiving a firearm shall be entitled to transport a firearm for any lawful purpose from any place where he may lawfully possess and carry such firearm to any other place where he may lawfully possess and carry such firearm if, during such transportation the firearm is unloaded, and neither the firearm nor any ammunition being transported is readily accessible or is directly accessible from the passenger compartment of such transporting vehicle: </a:t>
            </a:r>
            <a:r>
              <a:rPr lang="en-US" sz="2400" i="1" dirty="0"/>
              <a:t>Provided</a:t>
            </a:r>
            <a:r>
              <a:rPr lang="en-US" sz="2400" dirty="0"/>
              <a:t>, That in the case of a vehicle without a compartment separate from the driver’s compartment the firearm or ammunition shall be contained in a locked container other than the glove compartment or console.</a:t>
            </a:r>
          </a:p>
        </p:txBody>
      </p:sp>
      <p:sp>
        <p:nvSpPr>
          <p:cNvPr id="4" name="TextBox 3"/>
          <p:cNvSpPr txBox="1"/>
          <p:nvPr/>
        </p:nvSpPr>
        <p:spPr>
          <a:xfrm>
            <a:off x="2202884" y="1473060"/>
            <a:ext cx="3948545" cy="646331"/>
          </a:xfrm>
          <a:prstGeom prst="rect">
            <a:avLst/>
          </a:prstGeom>
          <a:noFill/>
        </p:spPr>
        <p:txBody>
          <a:bodyPr wrap="square" rtlCol="0">
            <a:spAutoFit/>
          </a:bodyPr>
          <a:lstStyle/>
          <a:p>
            <a:pPr algn="ctr"/>
            <a:r>
              <a:rPr lang="en-US" dirty="0"/>
              <a:t>18 U.S. Code § 926A</a:t>
            </a:r>
          </a:p>
          <a:p>
            <a:pPr algn="ct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29698" y="1352926"/>
            <a:ext cx="8914303" cy="5792228"/>
          </a:xfrm>
        </p:spPr>
        <p:txBody>
          <a:bodyPr>
            <a:normAutofit fontScale="92500" lnSpcReduction="10000"/>
          </a:bodyPr>
          <a:lstStyle/>
          <a:p>
            <a:pPr>
              <a:buNone/>
            </a:pPr>
            <a:r>
              <a:rPr lang="en-US" sz="2162" u="sng" dirty="0"/>
              <a:t>Possession of Firearms and Dangerous Weapons in Federal Facilities:</a:t>
            </a:r>
          </a:p>
          <a:p>
            <a:r>
              <a:rPr lang="en-US" sz="1765" dirty="0"/>
              <a:t>Knowingly  possess or cause to be present a firearm or other dangerous weapons in a federal facility </a:t>
            </a:r>
            <a:r>
              <a:rPr lang="en-US" sz="1765" u="sng" dirty="0"/>
              <a:t>other than a federal court facility</a:t>
            </a:r>
            <a:r>
              <a:rPr lang="en-US" sz="1765" dirty="0"/>
              <a:t> or attempt to do so </a:t>
            </a:r>
            <a:r>
              <a:rPr lang="en-US" sz="1765" u="sng" dirty="0"/>
              <a:t>shall be fined under this title or imprisoned not more than 1 year, or both</a:t>
            </a:r>
            <a:r>
              <a:rPr lang="en-US" sz="1765" dirty="0"/>
              <a:t>.</a:t>
            </a:r>
          </a:p>
          <a:p>
            <a:r>
              <a:rPr lang="en-US" sz="1765" dirty="0"/>
              <a:t>With intent to use a firearm or dangerous weapon in the commission of a crime, knowingly possess or causes to be present such firearm or dangerous weapons in a Federal facility, or attempts to do so </a:t>
            </a:r>
            <a:r>
              <a:rPr lang="en-US" sz="1765" u="sng" dirty="0"/>
              <a:t>shall be fined under this title or imprisoned not more than 5 years, or both.</a:t>
            </a:r>
            <a:endParaRPr lang="en-US" sz="1765" dirty="0"/>
          </a:p>
          <a:p>
            <a:r>
              <a:rPr lang="en-US" sz="1765" dirty="0"/>
              <a:t>Knowingly possess or cause to be present a firearm in a Federal court facility, or attempts to do so </a:t>
            </a:r>
            <a:r>
              <a:rPr lang="en-US" sz="1765" u="sng" dirty="0"/>
              <a:t>shall be fined under this title, imprisoned not more than 2 years, or both.</a:t>
            </a:r>
          </a:p>
          <a:p>
            <a:r>
              <a:rPr lang="en-US" sz="1765" u="sng" dirty="0"/>
              <a:t>Federal facility defined:</a:t>
            </a:r>
            <a:r>
              <a:rPr lang="en-US" sz="1765" dirty="0"/>
              <a:t> A building or part thereof owned or leased by the federal government, where federal employees are regularly present for the purpose of performing their official duties.</a:t>
            </a:r>
          </a:p>
          <a:p>
            <a:r>
              <a:rPr lang="en-US" sz="1765" u="sng" dirty="0"/>
              <a:t>Federal court facility defined: </a:t>
            </a:r>
            <a:r>
              <a:rPr lang="en-US" sz="1765" dirty="0"/>
              <a:t>The courtroom, judges’ chambers, witness rooms, jury deliberation rooms, attorney conference rooms, prisoner holding cells, offices, and adjourning corridors of any court of the United States.</a:t>
            </a:r>
          </a:p>
          <a:p>
            <a:pPr>
              <a:buNone/>
            </a:pPr>
            <a:r>
              <a:rPr lang="en-US" sz="1765" dirty="0"/>
              <a:t>(Exemptions-Firearm Possession Allowed if:</a:t>
            </a:r>
          </a:p>
          <a:p>
            <a:pPr marL="457200" indent="-457200">
              <a:buAutoNum type="alphaLcPeriod"/>
            </a:pPr>
            <a:r>
              <a:rPr lang="en-US" sz="1765" dirty="0"/>
              <a:t>Lawful performance of official duties by officer, agent, or employee of the United States, a state, or political subdivision thereof, who is authorized by law to engage in or supervise the prevention, detection, investigation, or prosecution of any violation of law.</a:t>
            </a:r>
          </a:p>
          <a:p>
            <a:pPr marL="457200" indent="-457200">
              <a:buAutoNum type="alphaLcPeriod"/>
            </a:pPr>
            <a:r>
              <a:rPr lang="en-US" sz="1765" dirty="0"/>
              <a:t>Possession of a firearm or other dangerous weapons by a federal official or member of the armed forces if such possession is authorized by law; or </a:t>
            </a:r>
          </a:p>
          <a:p>
            <a:pPr marL="457200" indent="-457200">
              <a:buAutoNum type="alphaLcPeriod"/>
            </a:pPr>
            <a:r>
              <a:rPr lang="en-US" sz="1765" dirty="0"/>
              <a:t>The lawful carrying of firearms or other dangerous weapons in a federal facility incident to hunting or other lawful purpose.</a:t>
            </a:r>
          </a:p>
        </p:txBody>
      </p:sp>
      <p:sp>
        <p:nvSpPr>
          <p:cNvPr id="4" name="TextBox 3"/>
          <p:cNvSpPr txBox="1"/>
          <p:nvPr/>
        </p:nvSpPr>
        <p:spPr>
          <a:xfrm>
            <a:off x="2202884" y="1027230"/>
            <a:ext cx="3948545" cy="646331"/>
          </a:xfrm>
          <a:prstGeom prst="rect">
            <a:avLst/>
          </a:prstGeom>
          <a:noFill/>
        </p:spPr>
        <p:txBody>
          <a:bodyPr wrap="square" rtlCol="0">
            <a:spAutoFit/>
          </a:bodyPr>
          <a:lstStyle/>
          <a:p>
            <a:pPr algn="ctr"/>
            <a:r>
              <a:rPr lang="en-US" dirty="0"/>
              <a:t>18 U.S. Code § 930</a:t>
            </a:r>
          </a:p>
          <a:p>
            <a:pPr algn="ct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71"/>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0" y="1673561"/>
            <a:ext cx="8229600" cy="5471593"/>
          </a:xfrm>
        </p:spPr>
        <p:txBody>
          <a:bodyPr>
            <a:normAutofit/>
          </a:bodyPr>
          <a:lstStyle/>
          <a:p>
            <a:pPr>
              <a:buNone/>
            </a:pPr>
            <a:r>
              <a:rPr lang="en-US" sz="2000" u="sng" dirty="0"/>
              <a:t>Out-of-State acquisition of firearms by nonlicensees:</a:t>
            </a:r>
          </a:p>
          <a:p>
            <a:pPr>
              <a:buNone/>
            </a:pPr>
            <a:r>
              <a:rPr lang="en-US" sz="1800" dirty="0"/>
              <a:t>No person, other than a licensed importer, licensed manufacturer, licensed dealer, or licensed collector, shall transport into or receive in the State where the person resides (or if a corporation or other business entity, where it maintains a place of business) any firearm purchased or otherwise obtained by such person outside that State: Provided, That the provisions of this section:</a:t>
            </a:r>
          </a:p>
          <a:p>
            <a:pPr>
              <a:buNone/>
            </a:pPr>
            <a:r>
              <a:rPr lang="en-US" sz="1800" dirty="0"/>
              <a:t>	</a:t>
            </a:r>
          </a:p>
          <a:p>
            <a:pPr>
              <a:buNone/>
            </a:pPr>
            <a:r>
              <a:rPr lang="en-US" sz="1800" dirty="0"/>
              <a:t>	(b) Shall not apply to the transportation or receipt of a rifle or shotgun obtained from a licensed manufacturer, licensed importer, licensed dealer, or licensed collector in a State other than the transferee's State of residence in an over-the-counter transaction at the licensee's premises obtained in conformity with the provisions of § 478.96</a:t>
            </a:r>
          </a:p>
          <a:p>
            <a:pPr>
              <a:buNone/>
            </a:pPr>
            <a:endParaRPr lang="en-US" sz="1765" dirty="0"/>
          </a:p>
        </p:txBody>
      </p:sp>
      <p:sp>
        <p:nvSpPr>
          <p:cNvPr id="4" name="TextBox 3"/>
          <p:cNvSpPr txBox="1"/>
          <p:nvPr/>
        </p:nvSpPr>
        <p:spPr>
          <a:xfrm>
            <a:off x="2495115" y="1027229"/>
            <a:ext cx="3948545" cy="646331"/>
          </a:xfrm>
          <a:prstGeom prst="rect">
            <a:avLst/>
          </a:prstGeom>
          <a:noFill/>
        </p:spPr>
        <p:txBody>
          <a:bodyPr wrap="square" rtlCol="0">
            <a:spAutoFit/>
          </a:bodyPr>
          <a:lstStyle/>
          <a:p>
            <a:pPr algn="ctr"/>
            <a:r>
              <a:rPr lang="en-US" dirty="0"/>
              <a:t>27 U.S. Code § 478.29</a:t>
            </a:r>
          </a:p>
          <a:p>
            <a:pPr algn="ct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85"/>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0" y="1673561"/>
            <a:ext cx="8229600" cy="5471593"/>
          </a:xfrm>
        </p:spPr>
        <p:txBody>
          <a:bodyPr>
            <a:normAutofit/>
          </a:bodyPr>
          <a:lstStyle/>
          <a:p>
            <a:pPr>
              <a:buNone/>
            </a:pPr>
            <a:r>
              <a:rPr lang="en-US" sz="2000" u="sng" dirty="0"/>
              <a:t>Out-of-State disposition of firearms by nonlicensees:</a:t>
            </a:r>
          </a:p>
          <a:p>
            <a:pPr marL="0" indent="0">
              <a:buNone/>
            </a:pPr>
            <a:r>
              <a:rPr lang="en-US" sz="1800" dirty="0"/>
              <a:t>No nonlicensee shall transfer, sell, trade, give, transport, or deliver any </a:t>
            </a:r>
            <a:r>
              <a:rPr lang="en-US" sz="1800" dirty="0">
                <a:hlinkClick r:id="rId2" tooltip="firearm"/>
              </a:rPr>
              <a:t>firearm</a:t>
            </a:r>
            <a:r>
              <a:rPr lang="en-US" sz="1800" dirty="0"/>
              <a:t> to any other nonlicensee, who the transferor knows or has reasonable cause to believe does not reside in (or if the </a:t>
            </a:r>
            <a:r>
              <a:rPr lang="en-US" sz="1800" dirty="0">
                <a:hlinkClick r:id="rId3" tooltip="person"/>
              </a:rPr>
              <a:t>person</a:t>
            </a:r>
            <a:r>
              <a:rPr lang="en-US" sz="1800" dirty="0"/>
              <a:t> is a corporation or other business entity, does not maintain a place of business in) the </a:t>
            </a:r>
            <a:r>
              <a:rPr lang="en-US" sz="1800" dirty="0">
                <a:hlinkClick r:id="rId4" tooltip="State"/>
              </a:rPr>
              <a:t>State</a:t>
            </a:r>
            <a:r>
              <a:rPr lang="en-US" sz="1800" dirty="0"/>
              <a:t> in which the transferor resides: Provided, That the provisions of this section: </a:t>
            </a:r>
          </a:p>
          <a:p>
            <a:pPr marL="0" indent="0">
              <a:buNone/>
            </a:pPr>
            <a:r>
              <a:rPr lang="en-US" sz="1800" dirty="0"/>
              <a:t>(a) shall not apply to the transfer, transportation, or delivery of a </a:t>
            </a:r>
            <a:r>
              <a:rPr lang="en-US" sz="1800" dirty="0">
                <a:hlinkClick r:id="rId5" tooltip="firearm"/>
              </a:rPr>
              <a:t>firearm</a:t>
            </a:r>
            <a:r>
              <a:rPr lang="en-US" sz="1800" dirty="0"/>
              <a:t> made to carry out a bequest of a </a:t>
            </a:r>
            <a:r>
              <a:rPr lang="en-US" sz="1800" dirty="0">
                <a:hlinkClick r:id="rId6" tooltip="firearm"/>
              </a:rPr>
              <a:t>firearm</a:t>
            </a:r>
            <a:r>
              <a:rPr lang="en-US" sz="1800" dirty="0"/>
              <a:t> to, or any acquisition by intestate succession of a </a:t>
            </a:r>
            <a:r>
              <a:rPr lang="en-US" sz="1800" dirty="0">
                <a:hlinkClick r:id="rId7" tooltip="firearm"/>
              </a:rPr>
              <a:t>firearm</a:t>
            </a:r>
            <a:r>
              <a:rPr lang="en-US" sz="1800" dirty="0"/>
              <a:t> by, a </a:t>
            </a:r>
            <a:r>
              <a:rPr lang="en-US" sz="1800" dirty="0">
                <a:hlinkClick r:id="rId8" tooltip="person"/>
              </a:rPr>
              <a:t>person</a:t>
            </a:r>
            <a:r>
              <a:rPr lang="en-US" sz="1800" dirty="0"/>
              <a:t> who is permitted to acquire or possess a </a:t>
            </a:r>
            <a:r>
              <a:rPr lang="en-US" sz="1800" dirty="0">
                <a:hlinkClick r:id="rId9" tooltip="firearm"/>
              </a:rPr>
              <a:t>firearm</a:t>
            </a:r>
            <a:r>
              <a:rPr lang="en-US" sz="1800" dirty="0"/>
              <a:t> under the laws of the </a:t>
            </a:r>
            <a:r>
              <a:rPr lang="en-US" sz="1800" dirty="0">
                <a:hlinkClick r:id="rId10" tooltip="State"/>
              </a:rPr>
              <a:t>State</a:t>
            </a:r>
            <a:r>
              <a:rPr lang="en-US" sz="1800" dirty="0"/>
              <a:t> of his residence; and </a:t>
            </a:r>
          </a:p>
          <a:p>
            <a:pPr marL="0" indent="0">
              <a:buNone/>
            </a:pPr>
            <a:r>
              <a:rPr lang="en-US" sz="1800" dirty="0"/>
              <a:t>(b) shall not apply to the loan or rental of a </a:t>
            </a:r>
            <a:r>
              <a:rPr lang="en-US" sz="1800" dirty="0">
                <a:hlinkClick r:id="rId11" tooltip="firearm"/>
              </a:rPr>
              <a:t>firearm</a:t>
            </a:r>
            <a:r>
              <a:rPr lang="en-US" sz="1800" dirty="0"/>
              <a:t> to any </a:t>
            </a:r>
            <a:r>
              <a:rPr lang="en-US" sz="1800" dirty="0">
                <a:hlinkClick r:id="rId12" tooltip="person"/>
              </a:rPr>
              <a:t>person</a:t>
            </a:r>
            <a:r>
              <a:rPr lang="en-US" sz="1800" dirty="0"/>
              <a:t> for temporary use for lawful sporting purposes. </a:t>
            </a:r>
          </a:p>
        </p:txBody>
      </p:sp>
      <p:sp>
        <p:nvSpPr>
          <p:cNvPr id="4" name="TextBox 3"/>
          <p:cNvSpPr txBox="1"/>
          <p:nvPr/>
        </p:nvSpPr>
        <p:spPr>
          <a:xfrm>
            <a:off x="2495115" y="1027230"/>
            <a:ext cx="3948545" cy="646331"/>
          </a:xfrm>
          <a:prstGeom prst="rect">
            <a:avLst/>
          </a:prstGeom>
          <a:noFill/>
        </p:spPr>
        <p:txBody>
          <a:bodyPr wrap="square" rtlCol="0">
            <a:spAutoFit/>
          </a:bodyPr>
          <a:lstStyle/>
          <a:p>
            <a:pPr algn="ctr"/>
            <a:r>
              <a:rPr lang="en-US" dirty="0"/>
              <a:t>27 U.S. Code § 478.30</a:t>
            </a:r>
          </a:p>
          <a:p>
            <a:pPr algn="ct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71"/>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07818" y="1311361"/>
            <a:ext cx="8769927" cy="5792228"/>
          </a:xfrm>
        </p:spPr>
        <p:txBody>
          <a:bodyPr>
            <a:normAutofit/>
          </a:bodyPr>
          <a:lstStyle/>
          <a:p>
            <a:pPr>
              <a:buNone/>
            </a:pPr>
            <a:r>
              <a:rPr lang="en-US" sz="2000" u="sng" dirty="0"/>
              <a:t>Prohibited shipment, transportation, possession, or receipt of firearms and ammunition by certain persons:</a:t>
            </a:r>
          </a:p>
          <a:p>
            <a:pPr marL="0" indent="0">
              <a:buNone/>
            </a:pPr>
            <a:r>
              <a:rPr lang="en-US" sz="2000" dirty="0"/>
              <a:t>(a) No </a:t>
            </a:r>
            <a:r>
              <a:rPr lang="en-US" sz="2000" dirty="0">
                <a:hlinkClick r:id="rId2" tooltip="person"/>
              </a:rPr>
              <a:t>person</a:t>
            </a:r>
            <a:r>
              <a:rPr lang="en-US" sz="2000" dirty="0"/>
              <a:t> may ship or transport any </a:t>
            </a:r>
            <a:r>
              <a:rPr lang="en-US" sz="2000" dirty="0">
                <a:hlinkClick r:id="rId3" tooltip="firearm"/>
              </a:rPr>
              <a:t>firearm</a:t>
            </a:r>
            <a:r>
              <a:rPr lang="en-US" sz="2000" dirty="0"/>
              <a:t> or </a:t>
            </a:r>
            <a:r>
              <a:rPr lang="en-US" sz="2000" dirty="0">
                <a:hlinkClick r:id="rId4" tooltip="ammunition"/>
              </a:rPr>
              <a:t>ammunition</a:t>
            </a:r>
            <a:r>
              <a:rPr lang="en-US" sz="2000" dirty="0"/>
              <a:t> in </a:t>
            </a:r>
            <a:r>
              <a:rPr lang="en-US" sz="2000" dirty="0">
                <a:hlinkClick r:id="rId5" tooltip="interstate or foreign commerce"/>
              </a:rPr>
              <a:t>interstate or foreign commerce</a:t>
            </a:r>
            <a:r>
              <a:rPr lang="en-US" sz="2000" dirty="0"/>
              <a:t>, or receive any </a:t>
            </a:r>
            <a:r>
              <a:rPr lang="en-US" sz="2000" dirty="0">
                <a:hlinkClick r:id="rId6" tooltip="firearm"/>
              </a:rPr>
              <a:t>firearm</a:t>
            </a:r>
            <a:r>
              <a:rPr lang="en-US" sz="2000" dirty="0"/>
              <a:t> or </a:t>
            </a:r>
            <a:r>
              <a:rPr lang="en-US" sz="2000" dirty="0">
                <a:hlinkClick r:id="rId7" tooltip="ammunition"/>
              </a:rPr>
              <a:t>ammunition</a:t>
            </a:r>
            <a:r>
              <a:rPr lang="en-US" sz="2000" dirty="0"/>
              <a:t> which has been shipped or transported in </a:t>
            </a:r>
            <a:r>
              <a:rPr lang="en-US" sz="2000" dirty="0">
                <a:hlinkClick r:id="rId8" tooltip="interstate or foreign commerce"/>
              </a:rPr>
              <a:t>interstate or foreign commerce</a:t>
            </a:r>
            <a:r>
              <a:rPr lang="en-US" sz="2000" dirty="0"/>
              <a:t>, or possess any </a:t>
            </a:r>
            <a:r>
              <a:rPr lang="en-US" sz="2000" dirty="0">
                <a:hlinkClick r:id="rId9" tooltip="firearm"/>
              </a:rPr>
              <a:t>firearm</a:t>
            </a:r>
            <a:r>
              <a:rPr lang="en-US" sz="2000" dirty="0"/>
              <a:t> or </a:t>
            </a:r>
            <a:r>
              <a:rPr lang="en-US" sz="2000" dirty="0">
                <a:hlinkClick r:id="rId10" tooltip="ammunition"/>
              </a:rPr>
              <a:t>ammunition</a:t>
            </a:r>
            <a:r>
              <a:rPr lang="en-US" sz="2000" dirty="0"/>
              <a:t> in or affecting </a:t>
            </a:r>
            <a:r>
              <a:rPr lang="en-US" sz="2000" dirty="0">
                <a:hlinkClick r:id="rId11" tooltip="commerce"/>
              </a:rPr>
              <a:t>commerce</a:t>
            </a:r>
            <a:r>
              <a:rPr lang="en-US" sz="2000" dirty="0"/>
              <a:t>, who: </a:t>
            </a:r>
          </a:p>
          <a:p>
            <a:pPr marL="0" indent="0">
              <a:buNone/>
            </a:pPr>
            <a:r>
              <a:rPr lang="en-US" sz="2000" dirty="0"/>
              <a:t>(1) Has been convicted in any court of a crime punishable by imprisonment for a term exceeding 1 year, </a:t>
            </a:r>
          </a:p>
          <a:p>
            <a:pPr marL="0" indent="0">
              <a:buNone/>
            </a:pPr>
            <a:r>
              <a:rPr lang="en-US" sz="2000" dirty="0"/>
              <a:t>(2) Is a </a:t>
            </a:r>
            <a:r>
              <a:rPr lang="en-US" sz="2000" dirty="0">
                <a:hlinkClick r:id="rId12" tooltip="fugitive from justice"/>
              </a:rPr>
              <a:t>fugitive from justice</a:t>
            </a:r>
            <a:r>
              <a:rPr lang="en-US" sz="2000" dirty="0"/>
              <a:t>, </a:t>
            </a:r>
          </a:p>
          <a:p>
            <a:pPr marL="0" indent="0">
              <a:buNone/>
            </a:pPr>
            <a:r>
              <a:rPr lang="en-US" sz="2000" dirty="0"/>
              <a:t>(3) Is an unlawful user of or addicted to any </a:t>
            </a:r>
            <a:r>
              <a:rPr lang="en-US" sz="2000" dirty="0">
                <a:hlinkClick r:id="rId13" tooltip="controlled substance"/>
              </a:rPr>
              <a:t>controlled substance</a:t>
            </a:r>
            <a:r>
              <a:rPr lang="en-US" sz="2000" dirty="0"/>
              <a:t> (as defined in section 102 of the Controlled Substances </a:t>
            </a:r>
            <a:r>
              <a:rPr lang="en-US" sz="2000" dirty="0">
                <a:hlinkClick r:id="rId14" tooltip="Act"/>
              </a:rPr>
              <a:t>Act</a:t>
            </a:r>
            <a:r>
              <a:rPr lang="en-US" sz="2000" dirty="0"/>
              <a:t>, </a:t>
            </a:r>
            <a:r>
              <a:rPr lang="en-US" sz="2000" dirty="0">
                <a:hlinkClick r:id="rId15" tooltip="21 U.S.C. 802"/>
              </a:rPr>
              <a:t>21 U.S.C. 802</a:t>
            </a:r>
            <a:r>
              <a:rPr lang="en-US" sz="2000" dirty="0"/>
              <a:t>), </a:t>
            </a:r>
          </a:p>
          <a:p>
            <a:pPr marL="0" indent="0">
              <a:buNone/>
            </a:pPr>
            <a:r>
              <a:rPr lang="en-US" sz="2000" dirty="0"/>
              <a:t>(4) Has been </a:t>
            </a:r>
            <a:r>
              <a:rPr lang="en-US" sz="2000" dirty="0">
                <a:hlinkClick r:id="rId16" tooltip="adjudicated as a mental defective"/>
              </a:rPr>
              <a:t>adjudicated as a mental defective</a:t>
            </a:r>
            <a:r>
              <a:rPr lang="en-US" sz="2000" dirty="0"/>
              <a:t> or has been </a:t>
            </a:r>
            <a:r>
              <a:rPr lang="en-US" sz="2000" dirty="0">
                <a:hlinkClick r:id="rId17" tooltip="committed to a mental institution"/>
              </a:rPr>
              <a:t>committed to a mental institution</a:t>
            </a:r>
            <a:r>
              <a:rPr lang="en-US" sz="2000" dirty="0"/>
              <a:t>, </a:t>
            </a:r>
          </a:p>
          <a:p>
            <a:pPr>
              <a:buNone/>
            </a:pPr>
            <a:r>
              <a:rPr lang="en-US" sz="1800" dirty="0"/>
              <a:t>	</a:t>
            </a:r>
            <a:endParaRPr lang="en-US" sz="2000" dirty="0"/>
          </a:p>
        </p:txBody>
      </p:sp>
      <p:sp>
        <p:nvSpPr>
          <p:cNvPr id="4" name="TextBox 3"/>
          <p:cNvSpPr txBox="1"/>
          <p:nvPr/>
        </p:nvSpPr>
        <p:spPr>
          <a:xfrm>
            <a:off x="2438554" y="999520"/>
            <a:ext cx="3948545" cy="646331"/>
          </a:xfrm>
          <a:prstGeom prst="rect">
            <a:avLst/>
          </a:prstGeom>
          <a:noFill/>
        </p:spPr>
        <p:txBody>
          <a:bodyPr wrap="square" rtlCol="0">
            <a:spAutoFit/>
          </a:bodyPr>
          <a:lstStyle/>
          <a:p>
            <a:pPr algn="ctr"/>
            <a:r>
              <a:rPr lang="en-US" dirty="0"/>
              <a:t>27 U.S. Code § 478.32</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57"/>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 y="1535010"/>
            <a:ext cx="8977744" cy="5457739"/>
          </a:xfrm>
        </p:spPr>
        <p:txBody>
          <a:bodyPr>
            <a:normAutofit fontScale="92500" lnSpcReduction="20000"/>
          </a:bodyPr>
          <a:lstStyle/>
          <a:p>
            <a:pPr marL="0" indent="0">
              <a:buNone/>
            </a:pPr>
            <a:r>
              <a:rPr lang="en-US" sz="2000" dirty="0"/>
              <a:t>(5) Being an </a:t>
            </a:r>
            <a:r>
              <a:rPr lang="en-US" sz="2000" dirty="0">
                <a:hlinkClick r:id="rId2" tooltip="alien"/>
              </a:rPr>
              <a:t>alien</a:t>
            </a:r>
            <a:r>
              <a:rPr lang="en-US" sz="2000" dirty="0"/>
              <a:t> - </a:t>
            </a:r>
          </a:p>
          <a:p>
            <a:pPr marL="0" indent="0">
              <a:buNone/>
            </a:pPr>
            <a:r>
              <a:rPr lang="en-US" sz="2000" dirty="0"/>
              <a:t>(i) Is illegally or unlawfully in the </a:t>
            </a:r>
            <a:r>
              <a:rPr lang="en-US" sz="2000" dirty="0">
                <a:hlinkClick r:id="rId3" tooltip="United States"/>
              </a:rPr>
              <a:t>United States</a:t>
            </a:r>
            <a:r>
              <a:rPr lang="en-US" sz="2000" dirty="0"/>
              <a:t>; or </a:t>
            </a:r>
          </a:p>
          <a:p>
            <a:pPr marL="0" indent="0">
              <a:buNone/>
            </a:pPr>
            <a:r>
              <a:rPr lang="en-US" sz="2000" dirty="0"/>
              <a:t>(ii) Except as provided in </a:t>
            </a:r>
            <a:r>
              <a:rPr lang="en-US" sz="2000" dirty="0">
                <a:hlinkClick r:id="rId4" tooltip="paragraph (f)"/>
              </a:rPr>
              <a:t>paragraph (f)</a:t>
            </a:r>
            <a:r>
              <a:rPr lang="en-US" sz="2000" dirty="0"/>
              <a:t> of this section, has been admitted to the </a:t>
            </a:r>
            <a:r>
              <a:rPr lang="en-US" sz="2000" dirty="0">
                <a:hlinkClick r:id="rId5" tooltip="United States"/>
              </a:rPr>
              <a:t>United States</a:t>
            </a:r>
            <a:r>
              <a:rPr lang="en-US" sz="2000" dirty="0"/>
              <a:t> under a nonimmigrant visa: Provided, That the provisions of this paragraph (a)(5)(ii) do not apply to any </a:t>
            </a:r>
            <a:r>
              <a:rPr lang="en-US" sz="2000" dirty="0">
                <a:hlinkClick r:id="rId6" tooltip="alien"/>
              </a:rPr>
              <a:t>alien</a:t>
            </a:r>
            <a:r>
              <a:rPr lang="en-US" sz="2000" dirty="0"/>
              <a:t> who has been lawfully admitted to the </a:t>
            </a:r>
            <a:r>
              <a:rPr lang="en-US" sz="2000" dirty="0">
                <a:hlinkClick r:id="rId7" tooltip="United States"/>
              </a:rPr>
              <a:t>United States</a:t>
            </a:r>
            <a:r>
              <a:rPr lang="en-US" sz="2000" dirty="0"/>
              <a:t> under a </a:t>
            </a:r>
            <a:r>
              <a:rPr lang="en-US" sz="2000" dirty="0">
                <a:hlinkClick r:id="rId8" tooltip="nonimmigrant visa"/>
              </a:rPr>
              <a:t>nonimmigrant visa</a:t>
            </a:r>
            <a:r>
              <a:rPr lang="en-US" sz="2000" dirty="0"/>
              <a:t>, if that </a:t>
            </a:r>
            <a:r>
              <a:rPr lang="en-US" sz="2000" dirty="0">
                <a:hlinkClick r:id="rId9" tooltip="alien"/>
              </a:rPr>
              <a:t>alien</a:t>
            </a:r>
            <a:r>
              <a:rPr lang="en-US" sz="2000" dirty="0"/>
              <a:t> is - </a:t>
            </a:r>
          </a:p>
          <a:p>
            <a:pPr marL="0" indent="0">
              <a:buNone/>
            </a:pPr>
            <a:r>
              <a:rPr lang="en-US" sz="2000" dirty="0"/>
              <a:t>(A) Admitted to the </a:t>
            </a:r>
            <a:r>
              <a:rPr lang="en-US" sz="2000" dirty="0">
                <a:hlinkClick r:id="rId10" tooltip="United States"/>
              </a:rPr>
              <a:t>United States</a:t>
            </a:r>
            <a:r>
              <a:rPr lang="en-US" sz="2000" dirty="0"/>
              <a:t> for lawful hunting or sporting purposes or is in possession of a hunting license or permit lawfully issued in the </a:t>
            </a:r>
            <a:r>
              <a:rPr lang="en-US" sz="2000" dirty="0">
                <a:hlinkClick r:id="rId11" tooltip="United States"/>
              </a:rPr>
              <a:t>United States</a:t>
            </a:r>
            <a:r>
              <a:rPr lang="en-US" sz="2000" dirty="0"/>
              <a:t>; </a:t>
            </a:r>
          </a:p>
          <a:p>
            <a:pPr marL="0" indent="0">
              <a:buNone/>
            </a:pPr>
            <a:r>
              <a:rPr lang="en-US" sz="2000" dirty="0"/>
              <a:t>(B) An official representative of a foreign government who is either accredited to the </a:t>
            </a:r>
            <a:r>
              <a:rPr lang="en-US" sz="2000" dirty="0">
                <a:hlinkClick r:id="rId12" tooltip="United States"/>
              </a:rPr>
              <a:t>United States</a:t>
            </a:r>
            <a:r>
              <a:rPr lang="en-US" sz="2000" dirty="0"/>
              <a:t> Government or the Government's mission to an international organization having its headquarters in the </a:t>
            </a:r>
            <a:r>
              <a:rPr lang="en-US" sz="2000" dirty="0">
                <a:hlinkClick r:id="rId13" tooltip="United States"/>
              </a:rPr>
              <a:t>United States</a:t>
            </a:r>
            <a:r>
              <a:rPr lang="en-US" sz="2000" dirty="0"/>
              <a:t> or is en route to or from another country to which that </a:t>
            </a:r>
            <a:r>
              <a:rPr lang="en-US" sz="2000" dirty="0">
                <a:hlinkClick r:id="rId14" tooltip="alien"/>
              </a:rPr>
              <a:t>alien</a:t>
            </a:r>
            <a:r>
              <a:rPr lang="en-US" sz="2000" dirty="0"/>
              <a:t> is accredited. This exception only applies if the </a:t>
            </a:r>
            <a:r>
              <a:rPr lang="en-US" sz="2000" dirty="0">
                <a:hlinkClick r:id="rId15" tooltip="firearm"/>
              </a:rPr>
              <a:t>firearm</a:t>
            </a:r>
            <a:r>
              <a:rPr lang="en-US" sz="2000" dirty="0"/>
              <a:t> or </a:t>
            </a:r>
            <a:r>
              <a:rPr lang="en-US" sz="2000" dirty="0">
                <a:hlinkClick r:id="rId16" tooltip="ammunition"/>
              </a:rPr>
              <a:t>ammunition</a:t>
            </a:r>
            <a:r>
              <a:rPr lang="en-US" sz="2000" dirty="0"/>
              <a:t> is shipped, transported, possessed, or received in the representative's official capacity; </a:t>
            </a:r>
          </a:p>
          <a:p>
            <a:pPr marL="0" indent="0">
              <a:buNone/>
            </a:pPr>
            <a:r>
              <a:rPr lang="en-US" sz="2000" dirty="0"/>
              <a:t>(C) An official of a foreign government or a distinguished foreign visitor who has been so designated by the Department of </a:t>
            </a:r>
            <a:r>
              <a:rPr lang="en-US" sz="2000" dirty="0">
                <a:hlinkClick r:id="rId17" tooltip="State"/>
              </a:rPr>
              <a:t>State</a:t>
            </a:r>
            <a:r>
              <a:rPr lang="en-US" sz="2000" dirty="0"/>
              <a:t>. This exception only applies if the </a:t>
            </a:r>
            <a:r>
              <a:rPr lang="en-US" sz="2000" dirty="0">
                <a:hlinkClick r:id="rId18" tooltip="firearm"/>
              </a:rPr>
              <a:t>firearm</a:t>
            </a:r>
            <a:r>
              <a:rPr lang="en-US" sz="2000" dirty="0"/>
              <a:t> or </a:t>
            </a:r>
            <a:r>
              <a:rPr lang="en-US" sz="2000" dirty="0">
                <a:hlinkClick r:id="rId19" tooltip="ammunition"/>
              </a:rPr>
              <a:t>ammunition</a:t>
            </a:r>
            <a:r>
              <a:rPr lang="en-US" sz="2000" dirty="0"/>
              <a:t> is shipped, transported, possessed, or received in the official's or visitor's official capacity, except if the visitor is a private individual who does not have an official capacity; or </a:t>
            </a:r>
          </a:p>
          <a:p>
            <a:pPr marL="0" indent="0">
              <a:buNone/>
            </a:pPr>
            <a:r>
              <a:rPr lang="en-US" sz="2000" dirty="0"/>
              <a:t>(D) A foreign law enforcement officer of a </a:t>
            </a:r>
            <a:r>
              <a:rPr lang="en-US" sz="2000" dirty="0">
                <a:hlinkClick r:id="rId20" tooltip="friendly foreign government"/>
              </a:rPr>
              <a:t>friendly foreign government</a:t>
            </a:r>
            <a:r>
              <a:rPr lang="en-US" sz="2000" dirty="0"/>
              <a:t> entering the </a:t>
            </a:r>
            <a:r>
              <a:rPr lang="en-US" sz="2000" dirty="0">
                <a:hlinkClick r:id="rId21" tooltip="United States"/>
              </a:rPr>
              <a:t>United States</a:t>
            </a:r>
            <a:r>
              <a:rPr lang="en-US" sz="2000" dirty="0"/>
              <a:t> on official law enforcement business, </a:t>
            </a:r>
          </a:p>
          <a:p>
            <a:endParaRPr lang="en-US" sz="2000" dirty="0"/>
          </a:p>
        </p:txBody>
      </p:sp>
      <p:sp>
        <p:nvSpPr>
          <p:cNvPr id="4" name="TextBox 3"/>
          <p:cNvSpPr txBox="1"/>
          <p:nvPr/>
        </p:nvSpPr>
        <p:spPr>
          <a:xfrm>
            <a:off x="2073194" y="999520"/>
            <a:ext cx="5131170"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043741"/>
            <a:ext cx="8229600" cy="4365227"/>
          </a:xfrm>
        </p:spPr>
        <p:txBody>
          <a:bodyPr/>
          <a:lstStyle/>
          <a:p>
            <a:pPr marL="514350" indent="-514350">
              <a:buAutoNum type="arabicPeriod"/>
            </a:pPr>
            <a:r>
              <a:rPr lang="en-US" u="sng" dirty="0"/>
              <a:t>Always</a:t>
            </a:r>
            <a:r>
              <a:rPr lang="en-US" dirty="0"/>
              <a:t> treat all firearms as if they are loaded</a:t>
            </a:r>
          </a:p>
          <a:p>
            <a:pPr marL="514350" indent="-514350">
              <a:buAutoNum type="arabicPeriod"/>
            </a:pPr>
            <a:r>
              <a:rPr lang="en-US" u="sng" dirty="0"/>
              <a:t>Never</a:t>
            </a:r>
            <a:r>
              <a:rPr lang="en-US" dirty="0"/>
              <a:t> point the weapon at anything you are not willing to destroy</a:t>
            </a:r>
          </a:p>
          <a:p>
            <a:pPr marL="514350" indent="-514350">
              <a:buAutoNum type="arabicPeriod"/>
            </a:pPr>
            <a:r>
              <a:rPr lang="en-US" u="sng" dirty="0"/>
              <a:t>Always</a:t>
            </a:r>
            <a:r>
              <a:rPr lang="en-US" dirty="0"/>
              <a:t> keep your finger off of the trigger and outside of the trigger guard until ready to shoot</a:t>
            </a:r>
          </a:p>
          <a:p>
            <a:pPr marL="514350" indent="-514350">
              <a:buAutoNum type="arabicPeriod"/>
            </a:pPr>
            <a:r>
              <a:rPr lang="en-US" u="sng" dirty="0"/>
              <a:t>Always</a:t>
            </a:r>
            <a:r>
              <a:rPr lang="en-US" dirty="0"/>
              <a:t> be aware of your target and beyond</a:t>
            </a:r>
            <a:endParaRPr lang="en-US" u="sng" dirty="0"/>
          </a:p>
        </p:txBody>
      </p:sp>
      <p:sp>
        <p:nvSpPr>
          <p:cNvPr id="4" name="TextBox 3"/>
          <p:cNvSpPr txBox="1"/>
          <p:nvPr/>
        </p:nvSpPr>
        <p:spPr>
          <a:xfrm>
            <a:off x="2049517" y="1391605"/>
            <a:ext cx="5044965" cy="369332"/>
          </a:xfrm>
          <a:prstGeom prst="rect">
            <a:avLst/>
          </a:prstGeom>
          <a:noFill/>
        </p:spPr>
        <p:txBody>
          <a:bodyPr wrap="square" rtlCol="0">
            <a:spAutoFit/>
          </a:bodyPr>
          <a:lstStyle/>
          <a:p>
            <a:pPr algn="ctr"/>
            <a:r>
              <a:rPr lang="en-US" dirty="0"/>
              <a:t>Basic Firearm Safety Rules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 y="1590430"/>
            <a:ext cx="8977744" cy="5457739"/>
          </a:xfrm>
        </p:spPr>
        <p:txBody>
          <a:bodyPr>
            <a:normAutofit/>
          </a:bodyPr>
          <a:lstStyle/>
          <a:p>
            <a:pPr marL="0" indent="0">
              <a:buNone/>
            </a:pPr>
            <a:r>
              <a:rPr lang="en-US" sz="2000" dirty="0"/>
              <a:t>(6) Has been discharged from the Armed Forces under dishonorable conditions, </a:t>
            </a:r>
          </a:p>
          <a:p>
            <a:pPr marL="0" indent="0">
              <a:buNone/>
            </a:pPr>
            <a:r>
              <a:rPr lang="en-US" sz="2000" dirty="0"/>
              <a:t>(7) Having been a citizen of the </a:t>
            </a:r>
            <a:r>
              <a:rPr lang="en-US" sz="2000" dirty="0">
                <a:hlinkClick r:id="rId2" tooltip="United States"/>
              </a:rPr>
              <a:t>United States</a:t>
            </a:r>
            <a:r>
              <a:rPr lang="en-US" sz="2000" dirty="0"/>
              <a:t>, has renounced citizenship, </a:t>
            </a:r>
          </a:p>
          <a:p>
            <a:pPr marL="0" indent="0">
              <a:buNone/>
            </a:pPr>
            <a:r>
              <a:rPr lang="en-US" sz="2000" dirty="0"/>
              <a:t>(8) Is subject to a court order that - </a:t>
            </a:r>
          </a:p>
          <a:p>
            <a:pPr marL="0" indent="0">
              <a:buNone/>
            </a:pPr>
            <a:r>
              <a:rPr lang="en-US" sz="2000" dirty="0"/>
              <a:t>(i) Was issued after a hearing of which such </a:t>
            </a:r>
            <a:r>
              <a:rPr lang="en-US" sz="2000" dirty="0">
                <a:hlinkClick r:id="rId3" tooltip="person"/>
              </a:rPr>
              <a:t>person</a:t>
            </a:r>
            <a:r>
              <a:rPr lang="en-US" sz="2000" dirty="0"/>
              <a:t> received actual notice, and at which such </a:t>
            </a:r>
            <a:r>
              <a:rPr lang="en-US" sz="2000" dirty="0">
                <a:hlinkClick r:id="rId4" tooltip="person"/>
              </a:rPr>
              <a:t>person</a:t>
            </a:r>
            <a:r>
              <a:rPr lang="en-US" sz="2000" dirty="0"/>
              <a:t> had an opportunity to participate; </a:t>
            </a:r>
          </a:p>
          <a:p>
            <a:pPr marL="0" indent="0">
              <a:buNone/>
            </a:pPr>
            <a:r>
              <a:rPr lang="en-US" sz="2000" dirty="0"/>
              <a:t>(ii) Restrains such </a:t>
            </a:r>
            <a:r>
              <a:rPr lang="en-US" sz="2000" dirty="0">
                <a:hlinkClick r:id="rId5" tooltip="person"/>
              </a:rPr>
              <a:t>person</a:t>
            </a:r>
            <a:r>
              <a:rPr lang="en-US" sz="2000" dirty="0"/>
              <a:t> from harassing, stalking, or threatening an </a:t>
            </a:r>
            <a:r>
              <a:rPr lang="en-US" sz="2000" dirty="0">
                <a:hlinkClick r:id="rId6" tooltip="intimate partner"/>
              </a:rPr>
              <a:t>intimate partner</a:t>
            </a:r>
            <a:r>
              <a:rPr lang="en-US" sz="2000" dirty="0"/>
              <a:t> of such </a:t>
            </a:r>
            <a:r>
              <a:rPr lang="en-US" sz="2000" dirty="0">
                <a:hlinkClick r:id="rId7" tooltip="person"/>
              </a:rPr>
              <a:t>person</a:t>
            </a:r>
            <a:r>
              <a:rPr lang="en-US" sz="2000" dirty="0"/>
              <a:t> or child of such </a:t>
            </a:r>
            <a:r>
              <a:rPr lang="en-US" sz="2000" dirty="0">
                <a:hlinkClick r:id="rId8" tooltip="intimate partner"/>
              </a:rPr>
              <a:t>intimate partner</a:t>
            </a:r>
            <a:r>
              <a:rPr lang="en-US" sz="2000" dirty="0"/>
              <a:t> or </a:t>
            </a:r>
            <a:r>
              <a:rPr lang="en-US" sz="2000" dirty="0">
                <a:hlinkClick r:id="rId9" tooltip="person"/>
              </a:rPr>
              <a:t>person</a:t>
            </a:r>
            <a:r>
              <a:rPr lang="en-US" sz="2000" dirty="0"/>
              <a:t>, or engaging in other conduct that would place an </a:t>
            </a:r>
            <a:r>
              <a:rPr lang="en-US" sz="2000" dirty="0">
                <a:hlinkClick r:id="rId10" tooltip="intimate partner"/>
              </a:rPr>
              <a:t>intimate partner</a:t>
            </a:r>
            <a:r>
              <a:rPr lang="en-US" sz="2000" dirty="0"/>
              <a:t> in reasonable fear of bodily injury to the partner or child; and </a:t>
            </a:r>
          </a:p>
          <a:p>
            <a:pPr marL="0" indent="0">
              <a:buNone/>
            </a:pPr>
            <a:r>
              <a:rPr lang="en-US" sz="2000" dirty="0"/>
              <a:t>(iii) </a:t>
            </a:r>
          </a:p>
          <a:p>
            <a:pPr marL="0" indent="0">
              <a:buNone/>
            </a:pPr>
            <a:r>
              <a:rPr lang="en-US" sz="2000" dirty="0"/>
              <a:t>(A) Includes a finding that such </a:t>
            </a:r>
            <a:r>
              <a:rPr lang="en-US" sz="2000" dirty="0">
                <a:hlinkClick r:id="rId11" tooltip="person"/>
              </a:rPr>
              <a:t>person</a:t>
            </a:r>
            <a:r>
              <a:rPr lang="en-US" sz="2000" dirty="0"/>
              <a:t> represents a credible threat to the physical safety of such </a:t>
            </a:r>
            <a:r>
              <a:rPr lang="en-US" sz="2000" dirty="0">
                <a:hlinkClick r:id="rId12" tooltip="intimate partner"/>
              </a:rPr>
              <a:t>intimate partner</a:t>
            </a:r>
            <a:r>
              <a:rPr lang="en-US" sz="2000" dirty="0"/>
              <a:t> or child; or </a:t>
            </a:r>
          </a:p>
          <a:p>
            <a:pPr marL="0" indent="0">
              <a:buNone/>
            </a:pPr>
            <a:r>
              <a:rPr lang="en-US" sz="2000" dirty="0"/>
              <a:t>(B) By its terms explicitly prohibits the use, attempted use, or threatened use of physical force against such </a:t>
            </a:r>
            <a:r>
              <a:rPr lang="en-US" sz="2000" dirty="0">
                <a:hlinkClick r:id="rId13" tooltip="intimate partner"/>
              </a:rPr>
              <a:t>intimate partner</a:t>
            </a:r>
            <a:r>
              <a:rPr lang="en-US" sz="2000" dirty="0"/>
              <a:t> or child that would reasonably be expected to cause bodily injury, or </a:t>
            </a:r>
          </a:p>
          <a:p>
            <a:pPr marL="0" indent="0">
              <a:buNone/>
            </a:pPr>
            <a:r>
              <a:rPr lang="en-US" sz="2000" dirty="0"/>
              <a:t>(9) Has been convicted of a misdemeanor crime of domestic violence. </a:t>
            </a:r>
          </a:p>
          <a:p>
            <a:endParaRPr lang="en-US" sz="2000" dirty="0"/>
          </a:p>
        </p:txBody>
      </p:sp>
      <p:sp>
        <p:nvSpPr>
          <p:cNvPr id="4" name="TextBox 3"/>
          <p:cNvSpPr txBox="1"/>
          <p:nvPr/>
        </p:nvSpPr>
        <p:spPr>
          <a:xfrm>
            <a:off x="1841446" y="971810"/>
            <a:ext cx="5461108"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83128" y="1400261"/>
            <a:ext cx="8977744" cy="5457739"/>
          </a:xfrm>
        </p:spPr>
        <p:txBody>
          <a:bodyPr>
            <a:normAutofit lnSpcReduction="10000"/>
          </a:bodyPr>
          <a:lstStyle/>
          <a:p>
            <a:pPr marL="0" indent="0">
              <a:buNone/>
            </a:pPr>
            <a:r>
              <a:rPr lang="en-US" sz="2000" dirty="0"/>
              <a:t>(b) No </a:t>
            </a:r>
            <a:r>
              <a:rPr lang="en-US" sz="2000" dirty="0">
                <a:hlinkClick r:id="rId2" tooltip="person"/>
              </a:rPr>
              <a:t>person</a:t>
            </a:r>
            <a:r>
              <a:rPr lang="en-US" sz="2000" dirty="0"/>
              <a:t> who is under </a:t>
            </a:r>
            <a:r>
              <a:rPr lang="en-US" sz="2000" dirty="0">
                <a:hlinkClick r:id="rId3" tooltip="indictment"/>
              </a:rPr>
              <a:t>indictment</a:t>
            </a:r>
            <a:r>
              <a:rPr lang="en-US" sz="2000" dirty="0"/>
              <a:t> for a crime punishable by imprisonment for a term exceeding one year may ship or transport any </a:t>
            </a:r>
            <a:r>
              <a:rPr lang="en-US" sz="2000" dirty="0">
                <a:hlinkClick r:id="rId4" tooltip="firearm"/>
              </a:rPr>
              <a:t>firearm</a:t>
            </a:r>
            <a:r>
              <a:rPr lang="en-US" sz="2000" dirty="0"/>
              <a:t> or </a:t>
            </a:r>
            <a:r>
              <a:rPr lang="en-US" sz="2000" dirty="0">
                <a:hlinkClick r:id="rId5" tooltip="ammunition"/>
              </a:rPr>
              <a:t>ammunition</a:t>
            </a:r>
            <a:r>
              <a:rPr lang="en-US" sz="2000" dirty="0"/>
              <a:t> in </a:t>
            </a:r>
            <a:r>
              <a:rPr lang="en-US" sz="2000" dirty="0">
                <a:hlinkClick r:id="rId6" tooltip="interstate or foreign commerce"/>
              </a:rPr>
              <a:t>interstate or foreign commerce</a:t>
            </a:r>
            <a:r>
              <a:rPr lang="en-US" sz="2000" dirty="0"/>
              <a:t> or receive any </a:t>
            </a:r>
            <a:r>
              <a:rPr lang="en-US" sz="2000" dirty="0">
                <a:hlinkClick r:id="rId7" tooltip="firearm"/>
              </a:rPr>
              <a:t>firearm</a:t>
            </a:r>
            <a:r>
              <a:rPr lang="en-US" sz="2000" dirty="0"/>
              <a:t> or </a:t>
            </a:r>
            <a:r>
              <a:rPr lang="en-US" sz="2000" dirty="0">
                <a:hlinkClick r:id="rId8" tooltip="ammunition"/>
              </a:rPr>
              <a:t>ammunition</a:t>
            </a:r>
            <a:r>
              <a:rPr lang="en-US" sz="2000" dirty="0"/>
              <a:t> which has been shipped or transported in </a:t>
            </a:r>
            <a:r>
              <a:rPr lang="en-US" sz="2000" dirty="0">
                <a:hlinkClick r:id="rId9" tooltip="interstate or foreign commerce"/>
              </a:rPr>
              <a:t>interstate or foreign commerce</a:t>
            </a:r>
            <a:r>
              <a:rPr lang="en-US" sz="2000" dirty="0"/>
              <a:t>. </a:t>
            </a:r>
          </a:p>
          <a:p>
            <a:pPr marL="0" indent="0">
              <a:buNone/>
            </a:pPr>
            <a:r>
              <a:rPr lang="en-US" sz="2000" dirty="0"/>
              <a:t>(c) Any individual, who to that individual's knowledge and while being employed by any </a:t>
            </a:r>
            <a:r>
              <a:rPr lang="en-US" sz="2000" dirty="0">
                <a:hlinkClick r:id="rId10" tooltip="person"/>
              </a:rPr>
              <a:t>person</a:t>
            </a:r>
            <a:r>
              <a:rPr lang="en-US" sz="2000" dirty="0"/>
              <a:t> described in </a:t>
            </a:r>
            <a:r>
              <a:rPr lang="en-US" sz="2000" dirty="0">
                <a:hlinkClick r:id="rId11" tooltip="paragraph (a)"/>
              </a:rPr>
              <a:t>paragraph (a)</a:t>
            </a:r>
            <a:r>
              <a:rPr lang="en-US" sz="2000" dirty="0"/>
              <a:t> of this section, may not in the course of such employment receive, possess, or transport any </a:t>
            </a:r>
            <a:r>
              <a:rPr lang="en-US" sz="2000" dirty="0">
                <a:hlinkClick r:id="rId12" tooltip="firearm"/>
              </a:rPr>
              <a:t>firearm</a:t>
            </a:r>
            <a:r>
              <a:rPr lang="en-US" sz="2000" dirty="0"/>
              <a:t> or </a:t>
            </a:r>
            <a:r>
              <a:rPr lang="en-US" sz="2000" dirty="0">
                <a:hlinkClick r:id="rId13" tooltip="ammunition"/>
              </a:rPr>
              <a:t>ammunition</a:t>
            </a:r>
            <a:r>
              <a:rPr lang="en-US" sz="2000" dirty="0"/>
              <a:t> in </a:t>
            </a:r>
            <a:r>
              <a:rPr lang="en-US" sz="2000" dirty="0">
                <a:hlinkClick r:id="rId14" tooltip="commerce"/>
              </a:rPr>
              <a:t>commerce</a:t>
            </a:r>
            <a:r>
              <a:rPr lang="en-US" sz="2000" dirty="0"/>
              <a:t> or affecting </a:t>
            </a:r>
            <a:r>
              <a:rPr lang="en-US" sz="2000" dirty="0">
                <a:hlinkClick r:id="rId15" tooltip="commerce"/>
              </a:rPr>
              <a:t>commerce</a:t>
            </a:r>
            <a:r>
              <a:rPr lang="en-US" sz="2000" dirty="0"/>
              <a:t> or receive any </a:t>
            </a:r>
            <a:r>
              <a:rPr lang="en-US" sz="2000" dirty="0">
                <a:hlinkClick r:id="rId16" tooltip="firearm"/>
              </a:rPr>
              <a:t>firearm</a:t>
            </a:r>
            <a:r>
              <a:rPr lang="en-US" sz="2000" dirty="0"/>
              <a:t> or </a:t>
            </a:r>
            <a:r>
              <a:rPr lang="en-US" sz="2000" dirty="0">
                <a:hlinkClick r:id="rId17" tooltip="ammunition"/>
              </a:rPr>
              <a:t>ammunition</a:t>
            </a:r>
            <a:r>
              <a:rPr lang="en-US" sz="2000" dirty="0"/>
              <a:t> which has been shipped or transported in </a:t>
            </a:r>
            <a:r>
              <a:rPr lang="en-US" sz="2000" dirty="0">
                <a:hlinkClick r:id="rId18" tooltip="interstate or foreign commerce"/>
              </a:rPr>
              <a:t>interstate or foreign commerce</a:t>
            </a:r>
            <a:r>
              <a:rPr lang="en-US" sz="2000" dirty="0"/>
              <a:t>. </a:t>
            </a:r>
          </a:p>
          <a:p>
            <a:pPr marL="0" indent="0">
              <a:buNone/>
            </a:pPr>
            <a:r>
              <a:rPr lang="en-US" sz="2000" dirty="0"/>
              <a:t>(d) No </a:t>
            </a:r>
            <a:r>
              <a:rPr lang="en-US" sz="2000" dirty="0">
                <a:hlinkClick r:id="rId19" tooltip="person"/>
              </a:rPr>
              <a:t>person</a:t>
            </a:r>
            <a:r>
              <a:rPr lang="en-US" sz="2000" dirty="0"/>
              <a:t> may sell or otherwise dispose of any </a:t>
            </a:r>
            <a:r>
              <a:rPr lang="en-US" sz="2000" dirty="0">
                <a:hlinkClick r:id="rId20" tooltip="firearm"/>
              </a:rPr>
              <a:t>firearm</a:t>
            </a:r>
            <a:r>
              <a:rPr lang="en-US" sz="2000" dirty="0"/>
              <a:t> or </a:t>
            </a:r>
            <a:r>
              <a:rPr lang="en-US" sz="2000" dirty="0">
                <a:hlinkClick r:id="rId21" tooltip="ammunition"/>
              </a:rPr>
              <a:t>ammunition</a:t>
            </a:r>
            <a:r>
              <a:rPr lang="en-US" sz="2000" dirty="0"/>
              <a:t> to any </a:t>
            </a:r>
            <a:r>
              <a:rPr lang="en-US" sz="2000" dirty="0">
                <a:hlinkClick r:id="rId22" tooltip="person"/>
              </a:rPr>
              <a:t>person</a:t>
            </a:r>
            <a:r>
              <a:rPr lang="en-US" sz="2000" dirty="0"/>
              <a:t> knowing or having reasonable cause to believe that such person: </a:t>
            </a:r>
          </a:p>
          <a:p>
            <a:pPr marL="0" indent="0">
              <a:buNone/>
            </a:pPr>
            <a:r>
              <a:rPr lang="en-US" sz="2000" dirty="0"/>
              <a:t>(1) Is under </a:t>
            </a:r>
            <a:r>
              <a:rPr lang="en-US" sz="2000" dirty="0">
                <a:hlinkClick r:id="rId23" tooltip="indictment"/>
              </a:rPr>
              <a:t>indictment</a:t>
            </a:r>
            <a:r>
              <a:rPr lang="en-US" sz="2000" dirty="0"/>
              <a:t> for, or has been convicted in any court of, a crime punishable by imprisonment for a term exceeding 1 year, </a:t>
            </a:r>
          </a:p>
          <a:p>
            <a:pPr marL="0" indent="0">
              <a:buNone/>
            </a:pPr>
            <a:r>
              <a:rPr lang="en-US" sz="2000" dirty="0"/>
              <a:t>(2) Is a </a:t>
            </a:r>
            <a:r>
              <a:rPr lang="en-US" sz="2000" dirty="0">
                <a:hlinkClick r:id="rId24" tooltip="fugitive from justice"/>
              </a:rPr>
              <a:t>fugitive from justice</a:t>
            </a:r>
            <a:r>
              <a:rPr lang="en-US" sz="2000" dirty="0"/>
              <a:t>, </a:t>
            </a:r>
          </a:p>
          <a:p>
            <a:pPr marL="0" indent="0">
              <a:buNone/>
            </a:pPr>
            <a:r>
              <a:rPr lang="en-US" sz="2000" dirty="0"/>
              <a:t>(3) Is an unlawful user of or addicted to any </a:t>
            </a:r>
            <a:r>
              <a:rPr lang="en-US" sz="2000" dirty="0">
                <a:hlinkClick r:id="rId25" tooltip="controlled substance"/>
              </a:rPr>
              <a:t>controlled substance</a:t>
            </a:r>
            <a:r>
              <a:rPr lang="en-US" sz="2000" dirty="0"/>
              <a:t> (as defined in section 102 of the Controlled Substances </a:t>
            </a:r>
            <a:r>
              <a:rPr lang="en-US" sz="2000" dirty="0">
                <a:hlinkClick r:id="rId26" tooltip="Act"/>
              </a:rPr>
              <a:t>Act</a:t>
            </a:r>
            <a:r>
              <a:rPr lang="en-US" sz="2000" dirty="0"/>
              <a:t>, </a:t>
            </a:r>
            <a:r>
              <a:rPr lang="en-US" sz="2000" dirty="0">
                <a:hlinkClick r:id="rId27" tooltip="21 U.S.C. 802"/>
              </a:rPr>
              <a:t>21 U.S.C. 802</a:t>
            </a:r>
            <a:r>
              <a:rPr lang="en-US" sz="2000" dirty="0"/>
              <a:t>), </a:t>
            </a:r>
          </a:p>
          <a:p>
            <a:pPr marL="0" indent="0">
              <a:buNone/>
            </a:pPr>
            <a:r>
              <a:rPr lang="en-US" sz="2000" dirty="0"/>
              <a:t>(4) Has been </a:t>
            </a:r>
            <a:r>
              <a:rPr lang="en-US" sz="2000" dirty="0">
                <a:hlinkClick r:id="rId28" tooltip="adjudicated as a mental defective"/>
              </a:rPr>
              <a:t>adjudicated as a mental defective</a:t>
            </a:r>
            <a:r>
              <a:rPr lang="en-US" sz="2000" dirty="0"/>
              <a:t> or has been </a:t>
            </a:r>
            <a:r>
              <a:rPr lang="en-US" sz="2000" dirty="0">
                <a:hlinkClick r:id="rId29" tooltip="committed to a mental institution"/>
              </a:rPr>
              <a:t>committed to a mental institution</a:t>
            </a:r>
            <a:r>
              <a:rPr lang="en-US" sz="2000" dirty="0"/>
              <a:t>, </a:t>
            </a:r>
          </a:p>
          <a:p>
            <a:pPr>
              <a:buNone/>
            </a:pPr>
            <a:endParaRPr lang="en-US" sz="2000" dirty="0"/>
          </a:p>
        </p:txBody>
      </p:sp>
      <p:sp>
        <p:nvSpPr>
          <p:cNvPr id="4" name="TextBox 3"/>
          <p:cNvSpPr txBox="1"/>
          <p:nvPr/>
        </p:nvSpPr>
        <p:spPr>
          <a:xfrm>
            <a:off x="2085113" y="971810"/>
            <a:ext cx="5001480"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3"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96981" y="1594232"/>
            <a:ext cx="8977744" cy="5457739"/>
          </a:xfrm>
        </p:spPr>
        <p:txBody>
          <a:bodyPr>
            <a:normAutofit fontScale="92500" lnSpcReduction="20000"/>
          </a:bodyPr>
          <a:lstStyle/>
          <a:p>
            <a:pPr marL="0" indent="0">
              <a:buNone/>
            </a:pPr>
            <a:r>
              <a:rPr lang="en-US" sz="2000" dirty="0"/>
              <a:t>(5) Being an </a:t>
            </a:r>
            <a:r>
              <a:rPr lang="en-US" sz="2000" dirty="0">
                <a:hlinkClick r:id="rId2" tooltip="alien"/>
              </a:rPr>
              <a:t>alien</a:t>
            </a:r>
            <a:r>
              <a:rPr lang="en-US" sz="2000" dirty="0"/>
              <a:t> - </a:t>
            </a:r>
          </a:p>
          <a:p>
            <a:pPr marL="0" indent="0">
              <a:buNone/>
            </a:pPr>
            <a:r>
              <a:rPr lang="en-US" sz="2000" dirty="0"/>
              <a:t>(i) Is illegally or unlawfully in the </a:t>
            </a:r>
            <a:r>
              <a:rPr lang="en-US" sz="2000" dirty="0">
                <a:hlinkClick r:id="rId3" tooltip="United States"/>
              </a:rPr>
              <a:t>United States</a:t>
            </a:r>
            <a:r>
              <a:rPr lang="en-US" sz="2000" dirty="0"/>
              <a:t>; or </a:t>
            </a:r>
          </a:p>
          <a:p>
            <a:pPr marL="0" indent="0">
              <a:buNone/>
            </a:pPr>
            <a:r>
              <a:rPr lang="en-US" sz="2000" dirty="0"/>
              <a:t>(ii) Except as provided in </a:t>
            </a:r>
            <a:r>
              <a:rPr lang="en-US" sz="2000" dirty="0">
                <a:hlinkClick r:id="rId4" tooltip="paragraph (f)"/>
              </a:rPr>
              <a:t>paragraph (f)</a:t>
            </a:r>
            <a:r>
              <a:rPr lang="en-US" sz="2000" dirty="0"/>
              <a:t> of this section, has been admitted to the </a:t>
            </a:r>
            <a:r>
              <a:rPr lang="en-US" sz="2000" dirty="0">
                <a:hlinkClick r:id="rId5" tooltip="United States"/>
              </a:rPr>
              <a:t>United States</a:t>
            </a:r>
            <a:r>
              <a:rPr lang="en-US" sz="2000" dirty="0"/>
              <a:t> under a nonimmigrant visa: Provided, That the provisions of this paragraph (d)(5)(ii) do not apply to any </a:t>
            </a:r>
            <a:r>
              <a:rPr lang="en-US" sz="2000" dirty="0">
                <a:hlinkClick r:id="rId6" tooltip="alien"/>
              </a:rPr>
              <a:t>alien</a:t>
            </a:r>
            <a:r>
              <a:rPr lang="en-US" sz="2000" dirty="0"/>
              <a:t> who has been lawfully admitted to the </a:t>
            </a:r>
            <a:r>
              <a:rPr lang="en-US" sz="2000" dirty="0">
                <a:hlinkClick r:id="rId7" tooltip="United States"/>
              </a:rPr>
              <a:t>United States</a:t>
            </a:r>
            <a:r>
              <a:rPr lang="en-US" sz="2000" dirty="0"/>
              <a:t> under a </a:t>
            </a:r>
            <a:r>
              <a:rPr lang="en-US" sz="2000" dirty="0">
                <a:hlinkClick r:id="rId8" tooltip="nonimmigrant visa"/>
              </a:rPr>
              <a:t>nonimmigrant visa</a:t>
            </a:r>
            <a:r>
              <a:rPr lang="en-US" sz="2000" dirty="0"/>
              <a:t>, if that </a:t>
            </a:r>
            <a:r>
              <a:rPr lang="en-US" sz="2000" dirty="0">
                <a:hlinkClick r:id="rId9" tooltip="alien"/>
              </a:rPr>
              <a:t>alien</a:t>
            </a:r>
            <a:r>
              <a:rPr lang="en-US" sz="2000" dirty="0"/>
              <a:t> is - </a:t>
            </a:r>
          </a:p>
          <a:p>
            <a:pPr marL="0" indent="0">
              <a:buNone/>
            </a:pPr>
            <a:r>
              <a:rPr lang="en-US" sz="2000" dirty="0"/>
              <a:t>(A) Admitted to the </a:t>
            </a:r>
            <a:r>
              <a:rPr lang="en-US" sz="2000" dirty="0">
                <a:hlinkClick r:id="rId10" tooltip="United States"/>
              </a:rPr>
              <a:t>United States</a:t>
            </a:r>
            <a:r>
              <a:rPr lang="en-US" sz="2000" dirty="0"/>
              <a:t> for lawful hunting or sporting purposes or is in possession of a hunting license or permit lawfully issued in the </a:t>
            </a:r>
            <a:r>
              <a:rPr lang="en-US" sz="2000" dirty="0">
                <a:hlinkClick r:id="rId11" tooltip="United States"/>
              </a:rPr>
              <a:t>United States</a:t>
            </a:r>
            <a:r>
              <a:rPr lang="en-US" sz="2000" dirty="0"/>
              <a:t>; </a:t>
            </a:r>
          </a:p>
          <a:p>
            <a:pPr marL="0" indent="0">
              <a:buNone/>
            </a:pPr>
            <a:r>
              <a:rPr lang="en-US" sz="2000" dirty="0"/>
              <a:t>(B) An official representative of a foreign government who is either accredited to the </a:t>
            </a:r>
            <a:r>
              <a:rPr lang="en-US" sz="2000" dirty="0">
                <a:hlinkClick r:id="rId12" tooltip="United States"/>
              </a:rPr>
              <a:t>United States</a:t>
            </a:r>
            <a:r>
              <a:rPr lang="en-US" sz="2000" dirty="0"/>
              <a:t> Government or the Government's mission to an international organization having its headquarters in the </a:t>
            </a:r>
            <a:r>
              <a:rPr lang="en-US" sz="2000" dirty="0">
                <a:hlinkClick r:id="rId13" tooltip="United States"/>
              </a:rPr>
              <a:t>United States</a:t>
            </a:r>
            <a:r>
              <a:rPr lang="en-US" sz="2000" dirty="0"/>
              <a:t> or en route to or from another country to which that </a:t>
            </a:r>
            <a:r>
              <a:rPr lang="en-US" sz="2000" dirty="0">
                <a:hlinkClick r:id="rId14" tooltip="alien"/>
              </a:rPr>
              <a:t>alien</a:t>
            </a:r>
            <a:r>
              <a:rPr lang="en-US" sz="2000" dirty="0"/>
              <a:t> is accredited. This exception only applies if the </a:t>
            </a:r>
            <a:r>
              <a:rPr lang="en-US" sz="2000" dirty="0">
                <a:hlinkClick r:id="rId15" tooltip="firearm"/>
              </a:rPr>
              <a:t>firearm</a:t>
            </a:r>
            <a:r>
              <a:rPr lang="en-US" sz="2000" dirty="0"/>
              <a:t> or </a:t>
            </a:r>
            <a:r>
              <a:rPr lang="en-US" sz="2000" dirty="0">
                <a:hlinkClick r:id="rId16" tooltip="ammunition"/>
              </a:rPr>
              <a:t>ammunition</a:t>
            </a:r>
            <a:r>
              <a:rPr lang="en-US" sz="2000" dirty="0"/>
              <a:t> is shipped, transported, possessed, or received in the representative's official capacity; </a:t>
            </a:r>
          </a:p>
          <a:p>
            <a:pPr marL="0" indent="0">
              <a:buNone/>
            </a:pPr>
            <a:r>
              <a:rPr lang="en-US" sz="2000" dirty="0"/>
              <a:t>(C) An official of a foreign government or a distinguished foreign visitor who has been so designated by the Department of </a:t>
            </a:r>
            <a:r>
              <a:rPr lang="en-US" sz="2000" dirty="0">
                <a:hlinkClick r:id="rId17" tooltip="State"/>
              </a:rPr>
              <a:t>State</a:t>
            </a:r>
            <a:r>
              <a:rPr lang="en-US" sz="2000" dirty="0"/>
              <a:t>. This exception only applies if the </a:t>
            </a:r>
            <a:r>
              <a:rPr lang="en-US" sz="2000" dirty="0">
                <a:hlinkClick r:id="rId18" tooltip="firearm"/>
              </a:rPr>
              <a:t>firearm</a:t>
            </a:r>
            <a:r>
              <a:rPr lang="en-US" sz="2000" dirty="0"/>
              <a:t> or </a:t>
            </a:r>
            <a:r>
              <a:rPr lang="en-US" sz="2000" dirty="0">
                <a:hlinkClick r:id="rId19" tooltip="ammunition"/>
              </a:rPr>
              <a:t>ammunition</a:t>
            </a:r>
            <a:r>
              <a:rPr lang="en-US" sz="2000" dirty="0"/>
              <a:t> is shipped, transported, possessed, or received in the official's or visitor's official capacity, except if the visitor is a private individual who does not have an official capacity; or </a:t>
            </a:r>
          </a:p>
          <a:p>
            <a:pPr marL="0" indent="0">
              <a:buNone/>
            </a:pPr>
            <a:r>
              <a:rPr lang="en-US" sz="2000" dirty="0"/>
              <a:t>(D) A foreign law enforcement officer of a </a:t>
            </a:r>
            <a:r>
              <a:rPr lang="en-US" sz="2000" dirty="0">
                <a:hlinkClick r:id="rId20" tooltip="friendly foreign government"/>
              </a:rPr>
              <a:t>friendly foreign government</a:t>
            </a:r>
            <a:r>
              <a:rPr lang="en-US" sz="2000" dirty="0"/>
              <a:t> entering the </a:t>
            </a:r>
            <a:r>
              <a:rPr lang="en-US" sz="2000" dirty="0">
                <a:hlinkClick r:id="rId21" tooltip="United States"/>
              </a:rPr>
              <a:t>United States</a:t>
            </a:r>
            <a:r>
              <a:rPr lang="en-US" sz="2000" dirty="0"/>
              <a:t> on official law enforcement business, </a:t>
            </a:r>
          </a:p>
          <a:p>
            <a:pPr>
              <a:buNone/>
            </a:pPr>
            <a:endParaRPr lang="en-US" sz="2000" dirty="0"/>
          </a:p>
        </p:txBody>
      </p:sp>
      <p:sp>
        <p:nvSpPr>
          <p:cNvPr id="4" name="TextBox 3"/>
          <p:cNvSpPr txBox="1"/>
          <p:nvPr/>
        </p:nvSpPr>
        <p:spPr>
          <a:xfrm>
            <a:off x="1761031" y="971810"/>
            <a:ext cx="5649644"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9"/>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72571" y="1536176"/>
            <a:ext cx="9144000" cy="5457739"/>
          </a:xfrm>
        </p:spPr>
        <p:txBody>
          <a:bodyPr>
            <a:normAutofit/>
          </a:bodyPr>
          <a:lstStyle/>
          <a:p>
            <a:pPr marL="0" indent="0">
              <a:buNone/>
            </a:pPr>
            <a:r>
              <a:rPr lang="en-US" sz="2000" dirty="0"/>
              <a:t>(6) Has been discharged from the Armed Forces under dishonorable conditions, </a:t>
            </a:r>
          </a:p>
          <a:p>
            <a:pPr marL="0" indent="0">
              <a:buNone/>
            </a:pPr>
            <a:r>
              <a:rPr lang="en-US" sz="2000" dirty="0"/>
              <a:t>(7) Having been a citizen of the </a:t>
            </a:r>
            <a:r>
              <a:rPr lang="en-US" sz="2000" dirty="0">
                <a:hlinkClick r:id="rId2" tooltip="United States"/>
              </a:rPr>
              <a:t>United States</a:t>
            </a:r>
            <a:r>
              <a:rPr lang="en-US" sz="2000" dirty="0"/>
              <a:t>, has renounced citizenship, </a:t>
            </a:r>
          </a:p>
          <a:p>
            <a:pPr marL="0" indent="0">
              <a:buNone/>
            </a:pPr>
            <a:r>
              <a:rPr lang="en-US" sz="2000" dirty="0"/>
              <a:t>(8) Is subject to a court order that restrains such </a:t>
            </a:r>
            <a:r>
              <a:rPr lang="en-US" sz="2000" dirty="0">
                <a:hlinkClick r:id="rId3" tooltip="person"/>
              </a:rPr>
              <a:t>person</a:t>
            </a:r>
            <a:r>
              <a:rPr lang="en-US" sz="2000" dirty="0"/>
              <a:t> from harassing, stalking, or threatening an </a:t>
            </a:r>
            <a:r>
              <a:rPr lang="en-US" sz="2000" dirty="0">
                <a:hlinkClick r:id="rId4" tooltip="intimate partner"/>
              </a:rPr>
              <a:t>intimate partner</a:t>
            </a:r>
            <a:r>
              <a:rPr lang="en-US" sz="2000" dirty="0"/>
              <a:t> of such </a:t>
            </a:r>
            <a:r>
              <a:rPr lang="en-US" sz="2000" dirty="0">
                <a:hlinkClick r:id="rId5" tooltip="person"/>
              </a:rPr>
              <a:t>person</a:t>
            </a:r>
            <a:r>
              <a:rPr lang="en-US" sz="2000" dirty="0"/>
              <a:t> or child of such </a:t>
            </a:r>
            <a:r>
              <a:rPr lang="en-US" sz="2000" dirty="0">
                <a:hlinkClick r:id="rId6" tooltip="intimate partner"/>
              </a:rPr>
              <a:t>intimate partner</a:t>
            </a:r>
            <a:r>
              <a:rPr lang="en-US" sz="2000" dirty="0"/>
              <a:t> or </a:t>
            </a:r>
            <a:r>
              <a:rPr lang="en-US" sz="2000" dirty="0">
                <a:hlinkClick r:id="rId7" tooltip="person"/>
              </a:rPr>
              <a:t>person</a:t>
            </a:r>
            <a:r>
              <a:rPr lang="en-US" sz="2000" dirty="0"/>
              <a:t>, or engaging in other conduct that would place an </a:t>
            </a:r>
            <a:r>
              <a:rPr lang="en-US" sz="2000" dirty="0">
                <a:hlinkClick r:id="rId8" tooltip="intimate partner"/>
              </a:rPr>
              <a:t>intimate partner</a:t>
            </a:r>
            <a:r>
              <a:rPr lang="en-US" sz="2000" dirty="0"/>
              <a:t> in reasonable fear of bodily injury to the partner or child: Provided, That the provisions of this paragraph shall only apply to a court order that - </a:t>
            </a:r>
          </a:p>
          <a:p>
            <a:pPr marL="0" indent="0">
              <a:buNone/>
            </a:pPr>
            <a:r>
              <a:rPr lang="en-US" sz="2000" dirty="0"/>
              <a:t>(i) Was issued after a hearing of which such </a:t>
            </a:r>
            <a:r>
              <a:rPr lang="en-US" sz="2000" dirty="0">
                <a:hlinkClick r:id="rId9" tooltip="person"/>
              </a:rPr>
              <a:t>person</a:t>
            </a:r>
            <a:r>
              <a:rPr lang="en-US" sz="2000" dirty="0"/>
              <a:t> received actual notice, and at which such </a:t>
            </a:r>
            <a:r>
              <a:rPr lang="en-US" sz="2000" dirty="0">
                <a:hlinkClick r:id="rId10" tooltip="person"/>
              </a:rPr>
              <a:t>person</a:t>
            </a:r>
            <a:r>
              <a:rPr lang="en-US" sz="2000" dirty="0"/>
              <a:t> had the opportunity to participate; and </a:t>
            </a:r>
          </a:p>
          <a:p>
            <a:pPr marL="0" indent="0">
              <a:buNone/>
            </a:pPr>
            <a:r>
              <a:rPr lang="en-US" sz="2000" dirty="0"/>
              <a:t>(ii) </a:t>
            </a:r>
          </a:p>
          <a:p>
            <a:pPr marL="0" indent="0">
              <a:buNone/>
            </a:pPr>
            <a:r>
              <a:rPr lang="en-US" sz="2000" dirty="0"/>
              <a:t>(A) Includes a finding that such </a:t>
            </a:r>
            <a:r>
              <a:rPr lang="en-US" sz="2000" dirty="0">
                <a:hlinkClick r:id="rId11" tooltip="person"/>
              </a:rPr>
              <a:t>person</a:t>
            </a:r>
            <a:r>
              <a:rPr lang="en-US" sz="2000" dirty="0"/>
              <a:t> represents a credible threat to the physical safety of such </a:t>
            </a:r>
            <a:r>
              <a:rPr lang="en-US" sz="2000" dirty="0">
                <a:hlinkClick r:id="rId12" tooltip="intimate partner"/>
              </a:rPr>
              <a:t>intimate partner</a:t>
            </a:r>
            <a:r>
              <a:rPr lang="en-US" sz="2000" dirty="0"/>
              <a:t> or child; or </a:t>
            </a:r>
          </a:p>
          <a:p>
            <a:pPr marL="0" indent="0">
              <a:buNone/>
            </a:pPr>
            <a:r>
              <a:rPr lang="en-US" sz="2000" dirty="0"/>
              <a:t>(B) By its terms explicitly prohibits the use, attempted use, or threatened use of physical force against such </a:t>
            </a:r>
            <a:r>
              <a:rPr lang="en-US" sz="2000" dirty="0">
                <a:hlinkClick r:id="rId13" tooltip="intimate partner"/>
              </a:rPr>
              <a:t>intimate partner</a:t>
            </a:r>
            <a:r>
              <a:rPr lang="en-US" sz="2000" dirty="0"/>
              <a:t> or child that would reasonably be expected to cause bodily injury, or </a:t>
            </a:r>
          </a:p>
          <a:p>
            <a:pPr marL="0" indent="0">
              <a:buNone/>
            </a:pPr>
            <a:r>
              <a:rPr lang="en-US" sz="2000" dirty="0"/>
              <a:t>(9) Has been convicted of a misdemeanor crime of domestic violence. </a:t>
            </a:r>
          </a:p>
        </p:txBody>
      </p:sp>
      <p:sp>
        <p:nvSpPr>
          <p:cNvPr id="4" name="TextBox 3"/>
          <p:cNvSpPr txBox="1"/>
          <p:nvPr/>
        </p:nvSpPr>
        <p:spPr>
          <a:xfrm>
            <a:off x="2026060" y="964175"/>
            <a:ext cx="5178304"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52160"/>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1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72571" y="1536176"/>
            <a:ext cx="9144000" cy="5457739"/>
          </a:xfrm>
        </p:spPr>
        <p:txBody>
          <a:bodyPr>
            <a:normAutofit/>
          </a:bodyPr>
          <a:lstStyle/>
          <a:p>
            <a:pPr marL="0" indent="0">
              <a:buNone/>
            </a:pPr>
            <a:r>
              <a:rPr lang="en-US" sz="2000" dirty="0"/>
              <a:t>(e) The actual notice required by paragraphs (a)(8)(i) and (d)(8)(i) of this section is notice expressly and actually given, and brought home to the party directly, including service of process personally served on the party and service by mail. Actual notice also includes proof of facts and circumstances that raise the inference that the party received notice including, but not limited to, proof that notice was left at the party's dwelling house or usual place of abode with some </a:t>
            </a:r>
            <a:r>
              <a:rPr lang="en-US" sz="2000" dirty="0">
                <a:hlinkClick r:id="rId2" tooltip="person"/>
              </a:rPr>
              <a:t>person</a:t>
            </a:r>
            <a:r>
              <a:rPr lang="en-US" sz="2000" dirty="0"/>
              <a:t> of suitable age and discretion residing therein; or proof that the party signed a return receipt for a hearing notice which had been mailed to the party. It does not include notice published in a newspaper. </a:t>
            </a:r>
          </a:p>
          <a:p>
            <a:pPr marL="0" indent="0">
              <a:buNone/>
            </a:pPr>
            <a:r>
              <a:rPr lang="en-US" sz="2000" dirty="0"/>
              <a:t>(f) Pursuant to </a:t>
            </a:r>
            <a:r>
              <a:rPr lang="en-US" sz="2000" dirty="0">
                <a:hlinkClick r:id="rId3" tooltip="18 U.S.C. 922(y)(3)"/>
              </a:rPr>
              <a:t>18 U.S.C. 922(y)(3)</a:t>
            </a:r>
            <a:r>
              <a:rPr lang="en-US" sz="2000" dirty="0"/>
              <a:t>, any individual who has been admitted to the </a:t>
            </a:r>
            <a:r>
              <a:rPr lang="en-US" sz="2000" dirty="0">
                <a:hlinkClick r:id="rId4" tooltip="United States"/>
              </a:rPr>
              <a:t>United States</a:t>
            </a:r>
            <a:r>
              <a:rPr lang="en-US" sz="2000" dirty="0"/>
              <a:t> under a </a:t>
            </a:r>
            <a:r>
              <a:rPr lang="en-US" sz="2000" dirty="0">
                <a:hlinkClick r:id="rId5" tooltip="nonimmigrant visa"/>
              </a:rPr>
              <a:t>nonimmigrant visa</a:t>
            </a:r>
            <a:r>
              <a:rPr lang="en-US" sz="2000" dirty="0"/>
              <a:t> may receive a waiver from the prohibition contained in </a:t>
            </a:r>
            <a:r>
              <a:rPr lang="en-US" sz="2000" dirty="0">
                <a:hlinkClick r:id="rId6" tooltip="paragraph (a)(5)(ii)"/>
              </a:rPr>
              <a:t>paragraph (a)(5)(ii)</a:t>
            </a:r>
            <a:r>
              <a:rPr lang="en-US" sz="2000" dirty="0"/>
              <a:t> of this section if the Attorney General approves a petition for the waiver. </a:t>
            </a:r>
          </a:p>
        </p:txBody>
      </p:sp>
      <p:sp>
        <p:nvSpPr>
          <p:cNvPr id="4" name="TextBox 3"/>
          <p:cNvSpPr txBox="1"/>
          <p:nvPr/>
        </p:nvSpPr>
        <p:spPr>
          <a:xfrm>
            <a:off x="1907434" y="942136"/>
            <a:ext cx="5329132"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2"/>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03908" y="1233051"/>
            <a:ext cx="8936183" cy="5624949"/>
          </a:xfrm>
        </p:spPr>
        <p:txBody>
          <a:bodyPr>
            <a:normAutofit/>
          </a:bodyPr>
          <a:lstStyle/>
          <a:p>
            <a:pPr>
              <a:buNone/>
            </a:pPr>
            <a:endParaRPr lang="en-US" sz="1800" u="sng" dirty="0"/>
          </a:p>
          <a:p>
            <a:pPr>
              <a:buNone/>
            </a:pPr>
            <a:endParaRPr lang="en-US" sz="1800" dirty="0"/>
          </a:p>
          <a:p>
            <a:pPr>
              <a:buNone/>
            </a:pPr>
            <a:endParaRPr lang="en-US" sz="2000" dirty="0"/>
          </a:p>
        </p:txBody>
      </p:sp>
      <p:sp>
        <p:nvSpPr>
          <p:cNvPr id="4" name="TextBox 3"/>
          <p:cNvSpPr txBox="1"/>
          <p:nvPr/>
        </p:nvSpPr>
        <p:spPr>
          <a:xfrm>
            <a:off x="1427019" y="858976"/>
            <a:ext cx="6096000" cy="353943"/>
          </a:xfrm>
          <a:prstGeom prst="rect">
            <a:avLst/>
          </a:prstGeom>
          <a:noFill/>
        </p:spPr>
        <p:txBody>
          <a:bodyPr wrap="square" rtlCol="0">
            <a:spAutoFit/>
          </a:bodyPr>
          <a:lstStyle/>
          <a:p>
            <a:pPr algn="ctr"/>
            <a:r>
              <a:rPr lang="en-US" sz="1700" dirty="0"/>
              <a:t>Nebraska Revised Statute </a:t>
            </a:r>
            <a:r>
              <a:rPr lang="en-US" sz="1600" dirty="0"/>
              <a:t>§ 69-2440</a:t>
            </a:r>
            <a:endParaRPr lang="en-US" sz="1700" dirty="0"/>
          </a:p>
        </p:txBody>
      </p:sp>
      <p:sp>
        <p:nvSpPr>
          <p:cNvPr id="6" name="TextBox 5">
            <a:extLst>
              <a:ext uri="{FF2B5EF4-FFF2-40B4-BE49-F238E27FC236}">
                <a16:creationId xmlns:a16="http://schemas.microsoft.com/office/drawing/2014/main" id="{8F058B2B-6354-43FD-9854-9543D8FC323A}"/>
              </a:ext>
            </a:extLst>
          </p:cNvPr>
          <p:cNvSpPr txBox="1"/>
          <p:nvPr/>
        </p:nvSpPr>
        <p:spPr>
          <a:xfrm>
            <a:off x="103908" y="1115568"/>
            <a:ext cx="8936183" cy="5401479"/>
          </a:xfrm>
          <a:prstGeom prst="rect">
            <a:avLst/>
          </a:prstGeom>
          <a:noFill/>
        </p:spPr>
        <p:txBody>
          <a:bodyPr wrap="square" rtlCol="0">
            <a:spAutoFit/>
          </a:bodyPr>
          <a:lstStyle/>
          <a:p>
            <a:r>
              <a:rPr lang="en-US" sz="1500" dirty="0"/>
              <a:t>(1)(a) This section applies to a person who is not otherwise prohibited by state law from possessing or carrying a concealed handgun.</a:t>
            </a:r>
          </a:p>
          <a:p>
            <a:r>
              <a:rPr lang="en-US" sz="1500" dirty="0"/>
              <a:t>(b) This section does not apply to a qualified law enforcement officer or qualified retired law enforcement officer carrying a concealed handgun pursuant to 18 U.S.C. 926B or 926C, respectively, as such sections existed on January 1, 2023.</a:t>
            </a:r>
          </a:p>
          <a:p>
            <a:r>
              <a:rPr lang="en-US" sz="1500" dirty="0"/>
              <a:t>(2) Except as provided in subsection (5) of this section, whenever a person who is carrying a concealed handgun is contacted by a peace officer or by emergency services personnel, the person shall immediately inform the peace officer or emergency services personnel that the person is carrying a concealed handgun.</a:t>
            </a:r>
          </a:p>
          <a:p>
            <a:r>
              <a:rPr lang="en-US" sz="1500" dirty="0"/>
              <a:t>(3) Except as provided in subsection (5) of this section, during contact with a person carrying a concealed handgun, a peace officer or emergency services personnel may secure the handgun or direct that it be secured during the duration of the contact if the peace officer or emergency services personnel determines that it is necessary for the safety of any person present, including the peace officer or emergency services personnel.  The person shall submit to the order to secure the handgun.</a:t>
            </a:r>
          </a:p>
          <a:p>
            <a:r>
              <a:rPr lang="en-US" sz="1500" dirty="0"/>
              <a:t>(4)(a) When the peace officer has determined that the person is not a threat to the safety of any person present, including the peace officer, and the person has not committed any other violation that would result in his or her arrest, the peace officer shall return the handgun to the person before releasing the person from the scene and breaking contact.</a:t>
            </a:r>
          </a:p>
          <a:p>
            <a:r>
              <a:rPr lang="en-US" sz="1500" dirty="0"/>
              <a:t>(b) When emergency services personnel have determined that the person is not a threat to the safety of any person present, including emergency services personnel, and if the person is physically and mentally capable of possessing the handgun, the emergency services personnel shall return the handgun to the person before releasing the person from the scene and breaking contact.  If the person is transported for treatment to another location, the handgun shall be turned over to any peace officer.  The peace officer shall provide a receipt which includes the make, model, caliber, and serial number of the handgun.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2"/>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 y="1427015"/>
            <a:ext cx="8936183" cy="5624949"/>
          </a:xfrm>
        </p:spPr>
        <p:txBody>
          <a:bodyPr>
            <a:normAutofit/>
          </a:bodyPr>
          <a:lstStyle/>
          <a:p>
            <a:pPr>
              <a:buNone/>
            </a:pPr>
            <a:endParaRPr lang="en-US" sz="1800" u="sng" dirty="0"/>
          </a:p>
          <a:p>
            <a:pPr>
              <a:buNone/>
            </a:pPr>
            <a:endParaRPr lang="en-US" sz="1800" dirty="0"/>
          </a:p>
          <a:p>
            <a:pPr>
              <a:buNone/>
            </a:pPr>
            <a:endParaRPr lang="en-US" sz="2000" dirty="0"/>
          </a:p>
        </p:txBody>
      </p:sp>
      <p:sp>
        <p:nvSpPr>
          <p:cNvPr id="4" name="TextBox 3"/>
          <p:cNvSpPr txBox="1"/>
          <p:nvPr/>
        </p:nvSpPr>
        <p:spPr>
          <a:xfrm>
            <a:off x="1427019" y="858976"/>
            <a:ext cx="6096000" cy="353943"/>
          </a:xfrm>
          <a:prstGeom prst="rect">
            <a:avLst/>
          </a:prstGeom>
          <a:noFill/>
        </p:spPr>
        <p:txBody>
          <a:bodyPr wrap="square" rtlCol="0">
            <a:spAutoFit/>
          </a:bodyPr>
          <a:lstStyle/>
          <a:p>
            <a:pPr algn="ctr"/>
            <a:r>
              <a:rPr lang="en-US" sz="1700" dirty="0"/>
              <a:t>Nebraska Revised Statute </a:t>
            </a:r>
            <a:r>
              <a:rPr lang="en-US" sz="1600" dirty="0"/>
              <a:t>§ 69-2440 (Continued)</a:t>
            </a:r>
            <a:endParaRPr lang="en-US" sz="1700" dirty="0"/>
          </a:p>
        </p:txBody>
      </p:sp>
      <p:sp>
        <p:nvSpPr>
          <p:cNvPr id="5" name="TextBox 4">
            <a:extLst>
              <a:ext uri="{FF2B5EF4-FFF2-40B4-BE49-F238E27FC236}">
                <a16:creationId xmlns:a16="http://schemas.microsoft.com/office/drawing/2014/main" id="{6F52E80F-CB39-4CCF-99E7-8B44037D00D9}"/>
              </a:ext>
            </a:extLst>
          </p:cNvPr>
          <p:cNvSpPr txBox="1"/>
          <p:nvPr/>
        </p:nvSpPr>
        <p:spPr>
          <a:xfrm>
            <a:off x="2" y="1212919"/>
            <a:ext cx="9143996" cy="4524315"/>
          </a:xfrm>
          <a:prstGeom prst="rect">
            <a:avLst/>
          </a:prstGeom>
          <a:noFill/>
        </p:spPr>
        <p:txBody>
          <a:bodyPr wrap="square" rtlCol="0">
            <a:spAutoFit/>
          </a:bodyPr>
          <a:lstStyle/>
          <a:p>
            <a:r>
              <a:rPr lang="en-US" dirty="0"/>
              <a:t>(5) A person is not required to comply with subsections (2) and (3) of this section if:</a:t>
            </a:r>
          </a:p>
          <a:p>
            <a:pPr marL="342900" indent="-342900">
              <a:buAutoNum type="alphaLcParenBoth"/>
            </a:pPr>
            <a:r>
              <a:rPr lang="en-US" dirty="0"/>
              <a:t>Such person is storing or transporting a handgun in a motor vehicle for any lawful purpose or transporting a handgun directly to or from a motor vehicle to or from any place where such handgun may be lawfully possessed or carried by such person; and</a:t>
            </a:r>
          </a:p>
          <a:p>
            <a:pPr marL="342900" indent="-342900">
              <a:buAutoNum type="alphaLcParenBoth" startAt="2"/>
            </a:pPr>
            <a:r>
              <a:rPr lang="en-US" dirty="0"/>
              <a:t>Such handgun is unloaded, kept separate from ammunition, and enclosed in a case.</a:t>
            </a:r>
          </a:p>
          <a:p>
            <a:r>
              <a:rPr lang="en-US" dirty="0"/>
              <a:t>(6) For purposes of this section:</a:t>
            </a:r>
          </a:p>
          <a:p>
            <a:pPr marL="342900" indent="-342900">
              <a:buAutoNum type="alphaLcParenBoth"/>
            </a:pPr>
            <a:r>
              <a:rPr lang="en-US" dirty="0"/>
              <a:t>Contact with a peace officer means any time a peace officer personally stops, detains, questions, or addresses a person for an official purpose or in the course of his or her official duties, and contact with emergency services personnel means any time emergency services personnel provide treatment to a person in the course of their official duties; and</a:t>
            </a:r>
          </a:p>
          <a:p>
            <a:pPr marL="342900" indent="-342900">
              <a:buAutoNum type="alphaLcParenBoth"/>
            </a:pPr>
            <a:r>
              <a:rPr lang="en-US" dirty="0"/>
              <a:t>Emergency services personnel has the same meaning as in section 11 of this act.</a:t>
            </a:r>
          </a:p>
          <a:p>
            <a:r>
              <a:rPr lang="en-US" dirty="0"/>
              <a:t>(7) A violation of:</a:t>
            </a:r>
          </a:p>
          <a:p>
            <a:pPr marL="342900" indent="-342900">
              <a:buAutoNum type="alphaLcParenBoth"/>
            </a:pPr>
            <a:r>
              <a:rPr lang="en-US" dirty="0"/>
              <a:t>Subsection (2) of this section is a Class III misdemeanor for a first offense, a Class I misdemeanor for a second offense, and a Class IV felony for a third or subsequent offense; and</a:t>
            </a:r>
          </a:p>
          <a:p>
            <a:pPr marL="342900" indent="-342900">
              <a:buAutoNum type="alphaLcParenBoth"/>
            </a:pPr>
            <a:r>
              <a:rPr lang="en-US" dirty="0"/>
              <a:t> Subsection (3) of this section is a Class I misdemeanor.</a:t>
            </a:r>
          </a:p>
        </p:txBody>
      </p:sp>
    </p:spTree>
    <p:extLst>
      <p:ext uri="{BB962C8B-B14F-4D97-AF65-F5344CB8AC3E}">
        <p14:creationId xmlns:p14="http://schemas.microsoft.com/office/powerpoint/2010/main" val="202622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351085"/>
          </a:xfrm>
        </p:spPr>
        <p:txBody>
          <a:bodyPr>
            <a:normAutofit fontScale="92500" lnSpcReduction="10000"/>
          </a:bodyPr>
          <a:lstStyle/>
          <a:p>
            <a:pPr>
              <a:buAutoNum type="arabicParenBoth"/>
            </a:pPr>
            <a:r>
              <a:rPr lang="en-US" sz="1800" dirty="0"/>
              <a:t>Except as otherwise provided in this section, a person, other than a minor or a prohibited person, may carry a concealed handgun anywhere in Nebraska, with or without a permit under the Concealed Handgun Permit Act.</a:t>
            </a:r>
          </a:p>
          <a:p>
            <a:pPr>
              <a:buAutoNum type="arabicParenBoth"/>
            </a:pPr>
            <a:r>
              <a:rPr lang="en-US" sz="1800" dirty="0"/>
              <a:t>Except as provided in subsection (10) of this section, a person shall not carry a concealed handgun into or onto any place or premises where the person, persons, entity, or entities in control of the place or premises or employer in control of the place or premises has prohibited the carrying of concealed handguns into or onto the place or premises.</a:t>
            </a:r>
          </a:p>
          <a:p>
            <a:pPr>
              <a:buAutoNum type="arabicParenBoth"/>
            </a:pPr>
            <a:r>
              <a:rPr lang="en-US" sz="1800" dirty="0"/>
              <a:t>Except as provided in subsection (10) of this section, a person shall not carry a concealed handgun into or onto any:  Police, sheriff, or Nebraska State Patrol station or office; detention facility, prison, or jail; courtroom or building which contains a courtroom; polling place during a bona fide election; meeting of the governing body of a county, public school district, municipality, or other political subdivision; meeting of the Legislature or a committee of the Legislature; financial institution; professional or semiprofessional athletic event; building, grounds, vehicle, or sponsored activity or athletic event of any public, private, denominational, or parochial elementary, vocational, or secondary school, a private postsecondary career school as defined in section 85-1603, a community college, or a public or private college, junior college, or university; place of worship; hospital, emergency room, or trauma center; political rally or fundraiser; establishment having a license issued under the Nebraska Liquor Control Act that derives over one-half of its total income from the sale of alcoholic liquor; place where the possession or carrying of a firearm is prohibited by state or federal law; or any other place or premises where handguns are prohibited by state law.</a:t>
            </a:r>
          </a:p>
          <a:p>
            <a:pPr>
              <a:buNone/>
            </a:pPr>
            <a:endParaRPr lang="en-US" sz="2000" dirty="0"/>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351085"/>
          </a:xfrm>
        </p:spPr>
        <p:txBody>
          <a:bodyPr>
            <a:normAutofit fontScale="85000" lnSpcReduction="10000"/>
          </a:bodyPr>
          <a:lstStyle/>
          <a:p>
            <a:pPr>
              <a:buNone/>
            </a:pPr>
            <a:r>
              <a:rPr lang="en-US" sz="2000" dirty="0"/>
              <a:t>(4)(a) A financial institution may authorize its security personnel to carry concealed handguns in the financial institution while on duty so long as each member of the security personnel, as authorized, is not otherwise prohibited by state law from possessing or carrying a concealed handgun and is in compliance with sections 10, 11, and 12 of this act.</a:t>
            </a:r>
          </a:p>
          <a:p>
            <a:pPr>
              <a:buNone/>
            </a:pPr>
            <a:r>
              <a:rPr lang="en-US" sz="2000" dirty="0"/>
              <a:t>(b) A place of worship may authorize its security personnel to carry concealed handguns on its property if:</a:t>
            </a:r>
          </a:p>
          <a:p>
            <a:pPr marL="514350" indent="-514350">
              <a:buAutoNum type="romanLcParenBoth"/>
            </a:pPr>
            <a:r>
              <a:rPr lang="en-US" sz="2000" dirty="0"/>
              <a:t>Each member of the security personnel, as authorized, is not otherwise prohibited by state law from possessing or carrying a concealed handgun and is in compliance with sections 10, 11, and 12 of this act;</a:t>
            </a:r>
          </a:p>
          <a:p>
            <a:pPr marL="514350" indent="-514350">
              <a:buAutoNum type="romanLcParenBoth"/>
            </a:pPr>
            <a:r>
              <a:rPr lang="en-US" sz="2000" dirty="0"/>
              <a:t>Written notice is given to the congregation; and</a:t>
            </a:r>
          </a:p>
          <a:p>
            <a:pPr marL="514350" indent="-514350">
              <a:buAutoNum type="romanLcParenBoth"/>
            </a:pPr>
            <a:r>
              <a:rPr lang="en-US" sz="2000" dirty="0"/>
              <a:t>For leased property, the carrying of concealed handguns on the property does not violate the terms of any real property lease agreement between the place of worship and the lessor.</a:t>
            </a:r>
          </a:p>
          <a:p>
            <a:pPr marL="0" indent="0">
              <a:buNone/>
            </a:pPr>
            <a:r>
              <a:rPr lang="en-US" sz="2000" dirty="0"/>
              <a:t>(5)  If a person, persons, entity, or entities in control of the place or premises or an employer in control of the place or premises prohibits the carrying of concealed handguns into or onto the place or premises and such place or premises are open to the public, a person does not violate this section unless the person, persons, entity, or entities in control of the place or premises or employer in control of the place or premises has posted conspicuous notice that carrying a concealed handgun is prohibited in or on the place or premises or has made a request, directly or through an authorized representative or management personnel, that the person remove the concealed handgun from the place or premises.</a:t>
            </a:r>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 (Continued)</a:t>
            </a:r>
          </a:p>
        </p:txBody>
      </p:sp>
    </p:spTree>
    <p:extLst>
      <p:ext uri="{BB962C8B-B14F-4D97-AF65-F5344CB8AC3E}">
        <p14:creationId xmlns:p14="http://schemas.microsoft.com/office/powerpoint/2010/main" val="1430577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686488"/>
          </a:xfrm>
        </p:spPr>
        <p:txBody>
          <a:bodyPr>
            <a:normAutofit fontScale="85000" lnSpcReduction="20000"/>
          </a:bodyPr>
          <a:lstStyle/>
          <a:p>
            <a:pPr>
              <a:buNone/>
            </a:pPr>
            <a:r>
              <a:rPr lang="en-US" sz="2000" dirty="0"/>
              <a:t>(6) A person carrying a concealed handgun in a vehicle or on his or her person while riding in or on a vehicle into or onto any parking area, which is open to the public, used by any location listed in subsection (2) or (3) of this section, does not violate this section if, prior to exiting the vehicle, the handgun is locked inside the glove box, trunk, or other compartment of the vehicle, a storage box securely attached to the vehicle, or, if the vehicle is a motorcycle, other than an autocycle, a hardened compartment securely attached to the motorcycle. This subsection does not apply to any parking area used by such location when the carrying of a concealed handgun into or onto such parking area is prohibited by federal law.</a:t>
            </a:r>
          </a:p>
          <a:p>
            <a:pPr>
              <a:buNone/>
            </a:pPr>
            <a:r>
              <a:rPr lang="en-US" sz="2000" dirty="0"/>
              <a:t>(7) An employer may prohibit employees or other persons from carrying concealed handguns in vehicles owned by the employer.</a:t>
            </a:r>
          </a:p>
          <a:p>
            <a:pPr>
              <a:buNone/>
            </a:pPr>
            <a:r>
              <a:rPr lang="en-US" sz="2000" dirty="0"/>
              <a:t>(8) A violation of this section is a Class III misdemeanor for a first offense and a Class I misdemeanor for any second or subsequent offense.</a:t>
            </a:r>
          </a:p>
          <a:p>
            <a:pPr>
              <a:buNone/>
            </a:pPr>
            <a:r>
              <a:rPr lang="en-US" sz="2000" dirty="0"/>
              <a:t>(9)(a) Except as provided in subdivision (9)(b) of this section, it is an affirmative defense to a violation of subsection (3) of this section that the defendant was engaged in any lawful business, calling, or employment at the time the defendant was carrying a concealed handgun and the circumstances in which the defendant was placed at the time were such as to justify a prudent person in carrying a concealed handgun for the defense of his or her person, property, or family.</a:t>
            </a:r>
          </a:p>
          <a:p>
            <a:pPr>
              <a:buNone/>
            </a:pPr>
            <a:r>
              <a:rPr lang="en-US" sz="2000" dirty="0"/>
              <a:t>(b) The affirmative defense provided for in this subsection:</a:t>
            </a:r>
          </a:p>
          <a:p>
            <a:pPr marL="514350" indent="-514350">
              <a:buAutoNum type="romanLcParenBoth"/>
            </a:pPr>
            <a:r>
              <a:rPr lang="en-US" sz="2000" dirty="0"/>
              <a:t>Does not prevent a prosecution for a violation of section 28-1204.04; and</a:t>
            </a:r>
          </a:p>
          <a:p>
            <a:pPr marL="514350" indent="-514350">
              <a:buAutoNum type="romanLcParenBoth"/>
            </a:pPr>
            <a:r>
              <a:rPr lang="en-US" sz="2000" dirty="0"/>
              <a:t>Is not available if the defendant refuses to remove the concealed handgun from the place or premises after a person in control of the place or premises has made a request, directly or through an authorized representative or management personnel, that the defendant remove the concealed handgun from the place or premises.</a:t>
            </a:r>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 (Continued)</a:t>
            </a:r>
          </a:p>
        </p:txBody>
      </p:sp>
    </p:spTree>
    <p:extLst>
      <p:ext uri="{BB962C8B-B14F-4D97-AF65-F5344CB8AC3E}">
        <p14:creationId xmlns:p14="http://schemas.microsoft.com/office/powerpoint/2010/main" val="411067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162930"/>
            <a:ext cx="8229600" cy="4264892"/>
          </a:xfrm>
        </p:spPr>
        <p:txBody>
          <a:bodyPr anchor="t"/>
          <a:lstStyle/>
          <a:p>
            <a:pPr>
              <a:buNone/>
            </a:pPr>
            <a:r>
              <a:rPr lang="en-US" dirty="0"/>
              <a:t>Three main parts of a pistol:</a:t>
            </a:r>
          </a:p>
          <a:p>
            <a:pPr marL="914400" lvl="1" indent="-514350">
              <a:spcAft>
                <a:spcPts val="1800"/>
              </a:spcAft>
              <a:buFont typeface="+mj-lt"/>
              <a:buAutoNum type="arabicPeriod"/>
            </a:pPr>
            <a:r>
              <a:rPr lang="en-US" dirty="0"/>
              <a:t>Frame</a:t>
            </a:r>
          </a:p>
          <a:p>
            <a:pPr marL="914400" lvl="1" indent="-514350">
              <a:spcAft>
                <a:spcPts val="1800"/>
              </a:spcAft>
              <a:buFont typeface="+mj-lt"/>
              <a:buAutoNum type="arabicPeriod"/>
            </a:pPr>
            <a:r>
              <a:rPr lang="en-US" dirty="0"/>
              <a:t>Barrel</a:t>
            </a:r>
          </a:p>
          <a:p>
            <a:pPr marL="914400" lvl="1" indent="-514350">
              <a:spcAft>
                <a:spcPts val="1800"/>
              </a:spcAft>
              <a:buFont typeface="+mj-lt"/>
              <a:buAutoNum type="arabicPeriod"/>
            </a:pPr>
            <a:r>
              <a:rPr lang="en-US" dirty="0"/>
              <a:t>Slide    </a:t>
            </a:r>
          </a:p>
          <a:p>
            <a:pPr marL="514350" indent="-514350">
              <a:buNone/>
            </a:pPr>
            <a:endParaRPr lang="en-US" dirty="0"/>
          </a:p>
        </p:txBody>
      </p:sp>
      <p:sp>
        <p:nvSpPr>
          <p:cNvPr id="4" name="TextBox 3"/>
          <p:cNvSpPr txBox="1"/>
          <p:nvPr/>
        </p:nvSpPr>
        <p:spPr>
          <a:xfrm>
            <a:off x="2249576" y="1402404"/>
            <a:ext cx="4644848" cy="369332"/>
          </a:xfrm>
          <a:prstGeom prst="rect">
            <a:avLst/>
          </a:prstGeom>
          <a:noFill/>
        </p:spPr>
        <p:txBody>
          <a:bodyPr wrap="square" rtlCol="0">
            <a:spAutoFit/>
          </a:bodyPr>
          <a:lstStyle/>
          <a:p>
            <a:pPr algn="ctr"/>
            <a:r>
              <a:rPr lang="en-US" dirty="0"/>
              <a:t>Nomenclature and Functions of a Handgun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430456"/>
          </a:xfrm>
        </p:spPr>
        <p:txBody>
          <a:bodyPr>
            <a:normAutofit fontScale="85000" lnSpcReduction="20000"/>
          </a:bodyPr>
          <a:lstStyle/>
          <a:p>
            <a:pPr>
              <a:buNone/>
            </a:pPr>
            <a:r>
              <a:rPr lang="en-US" sz="2000" dirty="0"/>
              <a:t>(10) Subsections (2) and (3) of this section do not apply to a qualified law enforcement officer or qualified retired law enforcement officer carrying a concealed handgun pursuant to 18 U.S.C. 926B or 926C, respectively, as such section existed on January 1, 2023.</a:t>
            </a:r>
          </a:p>
          <a:p>
            <a:pPr>
              <a:buNone/>
            </a:pPr>
            <a:r>
              <a:rPr lang="en-US" sz="2000" dirty="0"/>
              <a:t>Sec. 10. (1) Except as provided in subsections (2), (3), and (4) of this section, a person not otherwise prohibited by state law from possessing or carrying a concealed handgun shall not carry a concealed handgun while such person:</a:t>
            </a:r>
          </a:p>
          <a:p>
            <a:pPr marL="457200" indent="-457200">
              <a:buAutoNum type="alphaLcParenBoth"/>
            </a:pPr>
            <a:r>
              <a:rPr lang="en-US" sz="2000" dirty="0"/>
              <a:t>Is consuming alcohol; or</a:t>
            </a:r>
          </a:p>
          <a:p>
            <a:pPr marL="457200" indent="-457200">
              <a:buAutoNum type="alphaLcParenBoth"/>
            </a:pPr>
            <a:r>
              <a:rPr lang="en-US" sz="2000" dirty="0"/>
              <a:t>Has remaining in such person’s blood, urine, or breath any previously consumed alcohol or any controlled substance as defined in section 28-401.</a:t>
            </a:r>
          </a:p>
          <a:p>
            <a:pPr marL="0" indent="0">
              <a:buNone/>
            </a:pPr>
            <a:r>
              <a:rPr lang="en-US" sz="2000" dirty="0"/>
              <a:t>(2) A person does not violate this section if the controlled substance in such person’s blood, urine, or breath was lawfully obtained and was taken in therapeutically prescribed amounts.</a:t>
            </a:r>
          </a:p>
          <a:p>
            <a:pPr marL="0" indent="0">
              <a:buNone/>
            </a:pPr>
            <a:r>
              <a:rPr lang="en-US" sz="2000" dirty="0"/>
              <a:t>(3) A person does not violate this section if:</a:t>
            </a:r>
          </a:p>
          <a:p>
            <a:pPr marL="457200" indent="-457200">
              <a:buAutoNum type="alphaLcParenBoth"/>
            </a:pPr>
            <a:r>
              <a:rPr lang="en-US" sz="2000" dirty="0"/>
              <a:t>Such person is storing or transporting a handgun in a motor vehicle for any lawful purpose or transporting a handgun directly to or from a motor vehicle to or from any place where such handgun may be lawfully possessed or carried by such person; and</a:t>
            </a:r>
          </a:p>
          <a:p>
            <a:pPr marL="457200" indent="-457200">
              <a:buAutoNum type="alphaLcParenBoth"/>
            </a:pPr>
            <a:r>
              <a:rPr lang="en-US" sz="2000" dirty="0"/>
              <a:t>Such handgun is unloaded, kept separate from ammunition, and enclosed in a case.</a:t>
            </a:r>
          </a:p>
          <a:p>
            <a:pPr marL="0" indent="0">
              <a:buNone/>
            </a:pPr>
            <a:r>
              <a:rPr lang="en-US" sz="2000" dirty="0"/>
              <a:t>(4)This section does not apply to a qualified law enforcement officer or qualified retired law enforcement officer carrying a concealed handgun pursuant to 18 U.S.C. 926B or 926C, respectively, as such sections existed on January 1, 2023.</a:t>
            </a:r>
          </a:p>
          <a:p>
            <a:pPr marL="0" indent="0">
              <a:buNone/>
            </a:pPr>
            <a:r>
              <a:rPr lang="en-US" sz="2000" dirty="0"/>
              <a:t>(5) A violation of this section is a Class III misdemeanor for a first offense and a Class I misdemeanor for any second or subsequent offense.</a:t>
            </a:r>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 (Continued)</a:t>
            </a:r>
          </a:p>
        </p:txBody>
      </p:sp>
    </p:spTree>
    <p:extLst>
      <p:ext uri="{BB962C8B-B14F-4D97-AF65-F5344CB8AC3E}">
        <p14:creationId xmlns:p14="http://schemas.microsoft.com/office/powerpoint/2010/main" val="32343586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351085"/>
          </a:xfrm>
        </p:spPr>
        <p:txBody>
          <a:bodyPr>
            <a:normAutofit/>
          </a:bodyPr>
          <a:lstStyle/>
          <a:p>
            <a:pPr>
              <a:buNone/>
            </a:pPr>
            <a:r>
              <a:rPr lang="en-US" sz="2000" dirty="0"/>
              <a:t>Sec. 11. (1)(a) This section applies to a person who is not otherwise prohibited by state law from possessing or carrying a concealed handgun.</a:t>
            </a:r>
          </a:p>
          <a:p>
            <a:pPr>
              <a:buNone/>
            </a:pPr>
            <a:r>
              <a:rPr lang="en-US" sz="2000" dirty="0"/>
              <a:t>(b) This section does not apply to a qualified law enforcement officer or qualified retired law enforcement officer carrying a concealed handgun pursuant to 18 U.S.C. 926B or 926C, respectively, as such sections existed on January 1, 2023.</a:t>
            </a:r>
          </a:p>
          <a:p>
            <a:pPr>
              <a:buNone/>
            </a:pPr>
            <a:r>
              <a:rPr lang="en-US" sz="2000" dirty="0"/>
              <a:t>(2) Except as provided in subsection (3) of this section, any time a person is carrying a concealed handgun, such person shall also carry such person’s identification document.  The person shall display the identification document when asked to do so by a peace officer or by emergency services personnel.</a:t>
            </a:r>
          </a:p>
          <a:p>
            <a:pPr>
              <a:buNone/>
            </a:pPr>
            <a:r>
              <a:rPr lang="en-US" sz="2000" dirty="0"/>
              <a:t>(3) A person is not required to comply with this section if:</a:t>
            </a:r>
          </a:p>
          <a:p>
            <a:pPr marL="457200" indent="-457200">
              <a:buAutoNum type="alphaLcParenBoth"/>
            </a:pPr>
            <a:r>
              <a:rPr lang="en-US" sz="2000" dirty="0"/>
              <a:t>Such person is storing or transporting a handgun in a motor vehicle for any lawful purpose or transporting a handgun directly to or from a motor vehicle to or from any place where such handgun may be lawfully possessed or carried by such person; and</a:t>
            </a:r>
          </a:p>
          <a:p>
            <a:pPr marL="457200" indent="-457200">
              <a:buAutoNum type="alphaLcParenBoth"/>
            </a:pPr>
            <a:r>
              <a:rPr lang="en-US" sz="2000" dirty="0"/>
              <a:t>Such handgun is unloaded, kept separate from ammunition, and enclosed in a case.</a:t>
            </a:r>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 (Continued)</a:t>
            </a:r>
          </a:p>
        </p:txBody>
      </p:sp>
    </p:spTree>
    <p:extLst>
      <p:ext uri="{BB962C8B-B14F-4D97-AF65-F5344CB8AC3E}">
        <p14:creationId xmlns:p14="http://schemas.microsoft.com/office/powerpoint/2010/main" val="17655697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63236" y="1491552"/>
            <a:ext cx="8672947" cy="5351085"/>
          </a:xfrm>
        </p:spPr>
        <p:txBody>
          <a:bodyPr>
            <a:normAutofit/>
          </a:bodyPr>
          <a:lstStyle/>
          <a:p>
            <a:pPr>
              <a:buNone/>
            </a:pPr>
            <a:r>
              <a:rPr lang="en-US" sz="2000" dirty="0"/>
              <a:t>(4) For purposes of this section:</a:t>
            </a:r>
          </a:p>
          <a:p>
            <a:pPr marL="457200" indent="-457200">
              <a:buAutoNum type="alphaLcParenBoth"/>
            </a:pPr>
            <a:r>
              <a:rPr lang="en-US" sz="2000" dirty="0"/>
              <a:t>Emergency services personnel means a volunteer or paid firefighter or rescue squad member or a person licensed to provide emergency medical services pursuant to the Emergency Medical Services Practice Act or authorized to provide emergency medical services pursuant to the EMS Personnel Licensure Interstate Compact; and</a:t>
            </a:r>
          </a:p>
          <a:p>
            <a:pPr marL="457200" indent="-457200">
              <a:buAutoNum type="alphaLcParenBoth"/>
            </a:pPr>
            <a:r>
              <a:rPr lang="en-US" sz="2000" dirty="0"/>
              <a:t>Identification document means a valid:</a:t>
            </a:r>
            <a:endParaRPr lang="en-US" sz="1600" dirty="0"/>
          </a:p>
          <a:p>
            <a:pPr marL="400050" indent="-400050">
              <a:buAutoNum type="romanLcParenBoth"/>
            </a:pPr>
            <a:r>
              <a:rPr lang="en-US" sz="1600" dirty="0"/>
              <a:t>Driver’s or operator’s license;</a:t>
            </a:r>
          </a:p>
          <a:p>
            <a:pPr marL="514350" indent="-514350">
              <a:buAutoNum type="romanLcParenBoth"/>
            </a:pPr>
            <a:r>
              <a:rPr lang="en-US" sz="1600" dirty="0"/>
              <a:t>State identification card;</a:t>
            </a:r>
          </a:p>
          <a:p>
            <a:pPr marL="514350" indent="-514350">
              <a:buAutoNum type="romanLcParenBoth"/>
            </a:pPr>
            <a:r>
              <a:rPr lang="en-US" sz="1600" dirty="0"/>
              <a:t>Military identification card;</a:t>
            </a:r>
          </a:p>
          <a:p>
            <a:pPr marL="514350" indent="-514350">
              <a:buAutoNum type="romanLcParenBoth"/>
            </a:pPr>
            <a:r>
              <a:rPr lang="en-US" sz="1600" dirty="0"/>
              <a:t>Alien registration card; or</a:t>
            </a:r>
          </a:p>
          <a:p>
            <a:pPr marL="514350" indent="-514350">
              <a:buAutoNum type="romanLcParenBoth"/>
            </a:pPr>
            <a:r>
              <a:rPr lang="en-US" sz="1600" dirty="0"/>
              <a:t>Passport</a:t>
            </a:r>
          </a:p>
          <a:p>
            <a:pPr marL="0" indent="0">
              <a:buNone/>
            </a:pPr>
            <a:r>
              <a:rPr lang="en-US" sz="1600" dirty="0"/>
              <a:t>(5) A violation of this section is a Class III misdemeanor for a first offense and a Class I misdemeanor for any second or subsequent offense.</a:t>
            </a:r>
            <a:endParaRPr lang="en-US" sz="2000" dirty="0"/>
          </a:p>
        </p:txBody>
      </p:sp>
      <p:sp>
        <p:nvSpPr>
          <p:cNvPr id="4" name="TextBox 3"/>
          <p:cNvSpPr txBox="1"/>
          <p:nvPr/>
        </p:nvSpPr>
        <p:spPr>
          <a:xfrm>
            <a:off x="1427019" y="1122220"/>
            <a:ext cx="6096000" cy="369332"/>
          </a:xfrm>
          <a:prstGeom prst="rect">
            <a:avLst/>
          </a:prstGeom>
          <a:noFill/>
        </p:spPr>
        <p:txBody>
          <a:bodyPr wrap="square" rtlCol="0">
            <a:spAutoFit/>
          </a:bodyPr>
          <a:lstStyle/>
          <a:p>
            <a:pPr algn="ctr"/>
            <a:r>
              <a:rPr lang="en-US" dirty="0"/>
              <a:t>Nebraska Revised Statute § 69-2441 (Continued)</a:t>
            </a:r>
          </a:p>
        </p:txBody>
      </p:sp>
    </p:spTree>
    <p:extLst>
      <p:ext uri="{BB962C8B-B14F-4D97-AF65-F5344CB8AC3E}">
        <p14:creationId xmlns:p14="http://schemas.microsoft.com/office/powerpoint/2010/main" val="32183825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3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1" y="1634835"/>
            <a:ext cx="7961087" cy="4330536"/>
          </a:xfrm>
        </p:spPr>
        <p:txBody>
          <a:bodyPr>
            <a:normAutofit/>
          </a:bodyPr>
          <a:lstStyle/>
          <a:p>
            <a:pPr>
              <a:buNone/>
            </a:pPr>
            <a:r>
              <a:rPr lang="en-US" sz="2400" dirty="0"/>
              <a:t>After discussing laws pertaining to purchase, ownership, transportation, and possession of handguns, the student is able to:</a:t>
            </a:r>
          </a:p>
          <a:p>
            <a:r>
              <a:rPr lang="en-US" sz="1800" dirty="0"/>
              <a:t>Identify the Nebraska State Laws as they pertain to purchase, ownership, transportation and possession of handguns</a:t>
            </a:r>
          </a:p>
          <a:p>
            <a:r>
              <a:rPr lang="en-US" sz="1800" dirty="0"/>
              <a:t>List the type of vehicle that cannot contain a firearm without being unloaded and properly secured</a:t>
            </a:r>
          </a:p>
          <a:p>
            <a:r>
              <a:rPr lang="en-US" sz="1800" dirty="0"/>
              <a:t>Describe the procedure for contact with law enforcement and emergency personnel in relation to CHP</a:t>
            </a:r>
          </a:p>
          <a:p>
            <a:r>
              <a:rPr lang="en-US" sz="1800" dirty="0"/>
              <a:t>List the two required documents when carrying a concealed handgun</a:t>
            </a:r>
          </a:p>
          <a:p>
            <a:r>
              <a:rPr lang="en-US" sz="1800" dirty="0"/>
              <a:t>Identify locations where CHP are not allowed   </a:t>
            </a:r>
          </a:p>
          <a:p>
            <a:pPr>
              <a:buNone/>
            </a:pPr>
            <a:endParaRPr lang="en-US" sz="1800" dirty="0"/>
          </a:p>
          <a:p>
            <a:pPr>
              <a:buNone/>
            </a:pPr>
            <a:endParaRPr lang="en-US" sz="2000" dirty="0"/>
          </a:p>
        </p:txBody>
      </p:sp>
      <p:sp>
        <p:nvSpPr>
          <p:cNvPr id="4" name="TextBox 3"/>
          <p:cNvSpPr txBox="1"/>
          <p:nvPr/>
        </p:nvSpPr>
        <p:spPr>
          <a:xfrm>
            <a:off x="1524000" y="1122220"/>
            <a:ext cx="6096000"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a:xfrm>
            <a:off x="1371600" y="3179595"/>
            <a:ext cx="6400800" cy="1752600"/>
          </a:xfrm>
        </p:spPr>
        <p:txBody>
          <a:bodyPr>
            <a:normAutofit fontScale="70000" lnSpcReduction="20000"/>
          </a:bodyPr>
          <a:lstStyle/>
          <a:p>
            <a:r>
              <a:rPr lang="en-US" dirty="0"/>
              <a:t>Federal, State, and Local Laws Pertaining </a:t>
            </a:r>
          </a:p>
          <a:p>
            <a:r>
              <a:rPr lang="en-US" dirty="0"/>
              <a:t>to the Use of a Handgun </a:t>
            </a:r>
          </a:p>
          <a:p>
            <a:r>
              <a:rPr lang="en-US" dirty="0"/>
              <a:t>(Including Use of a Handgun for Self-Defense and Laws Relating to Justifiable Homicide and the Various Degrees of Assault)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6: Federal, State and Local Laws </a:t>
            </a:r>
            <a:br>
              <a:rPr lang="en-US" sz="3600" dirty="0"/>
            </a:br>
            <a:r>
              <a:rPr lang="en-US" sz="3600" dirty="0"/>
              <a:t>Pertaining to the Use of a Handgun </a:t>
            </a:r>
            <a:br>
              <a:rPr lang="en-US" sz="3000" dirty="0"/>
            </a:br>
            <a:endParaRPr lang="en-US" sz="3000" dirty="0"/>
          </a:p>
        </p:txBody>
      </p:sp>
      <p:sp>
        <p:nvSpPr>
          <p:cNvPr id="3" name="Content Placeholder 2"/>
          <p:cNvSpPr>
            <a:spLocks noGrp="1"/>
          </p:cNvSpPr>
          <p:nvPr>
            <p:ph idx="1"/>
          </p:nvPr>
        </p:nvSpPr>
        <p:spPr/>
        <p:txBody>
          <a:bodyPr/>
          <a:lstStyle/>
          <a:p>
            <a:pPr>
              <a:buNone/>
            </a:pPr>
            <a:r>
              <a:rPr lang="en-US" dirty="0"/>
              <a:t>At the end of this lesson, students will be able to:</a:t>
            </a:r>
          </a:p>
          <a:p>
            <a:r>
              <a:rPr lang="en-US" dirty="0"/>
              <a:t>Identify Nebraska State Laws pertaining to the use of a handgun for self-defense</a:t>
            </a:r>
          </a:p>
          <a:p>
            <a:r>
              <a:rPr lang="en-US" dirty="0"/>
              <a:t>Describe the three different levels of assault</a:t>
            </a:r>
          </a:p>
          <a:p>
            <a:endParaRPr lang="en-US" dirty="0"/>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184549"/>
            <a:ext cx="8853055" cy="5853555"/>
          </a:xfrm>
        </p:spPr>
        <p:txBody>
          <a:bodyPr>
            <a:normAutofit fontScale="32500" lnSpcReduction="20000"/>
          </a:bodyPr>
          <a:lstStyle/>
          <a:p>
            <a:pPr marL="0" indent="0">
              <a:buNone/>
            </a:pPr>
            <a:r>
              <a:rPr lang="en-US" sz="5200" u="sng" dirty="0"/>
              <a:t>Terms, defined.</a:t>
            </a:r>
            <a:br>
              <a:rPr lang="en-US" dirty="0"/>
            </a:br>
            <a:r>
              <a:rPr lang="en-US" sz="4800" dirty="0"/>
              <a:t>As used in sections </a:t>
            </a:r>
            <a:r>
              <a:rPr lang="en-US" sz="4800" dirty="0">
                <a:hlinkClick r:id="rId2"/>
              </a:rPr>
              <a:t>28-1406</a:t>
            </a:r>
            <a:r>
              <a:rPr lang="en-US" sz="4800" dirty="0"/>
              <a:t> to </a:t>
            </a:r>
            <a:r>
              <a:rPr lang="en-US" sz="4800" dirty="0">
                <a:hlinkClick r:id="rId3"/>
              </a:rPr>
              <a:t>28-1416</a:t>
            </a:r>
            <a:r>
              <a:rPr lang="en-US" sz="4800" dirty="0"/>
              <a:t>, unless the context otherwise requires:</a:t>
            </a:r>
          </a:p>
          <a:p>
            <a:pPr marL="0" indent="0">
              <a:buNone/>
            </a:pPr>
            <a:r>
              <a:rPr lang="en-US" sz="4800" dirty="0"/>
              <a:t>(1) Unlawful force shall mean force, including confinement, which is employed without the consent of the person against whom it is directed and the employment of which constitutes an offense or actionable tort or would constitute such offense or tort except for a defense such as the absence of intent, negligence, or mental capacity; duress; youth; or diplomatic status; not amounting to a privilege to use the force;</a:t>
            </a:r>
          </a:p>
          <a:p>
            <a:pPr marL="0" indent="0">
              <a:buNone/>
            </a:pPr>
            <a:r>
              <a:rPr lang="en-US" sz="4800" dirty="0"/>
              <a:t>(2) Assent shall mean consent, whether or not it otherwise is legally effective, except assent to the infliction of death or serious bodily harm;</a:t>
            </a:r>
          </a:p>
          <a:p>
            <a:pPr marL="0" indent="0">
              <a:buNone/>
            </a:pPr>
            <a:r>
              <a:rPr lang="en-US" sz="4800" dirty="0"/>
              <a:t>(3) Deadly force shall mean force which the actor uses with the purpose of causing or which he knows to create a substantial risk of causing death or serious bodily harm. Purposely firing a firearm in the direction of another person or at a vehicle in which another person is believed to be constitutes deadly force. A threat to cause death or serious bodily harm, by the production of a weapon or otherwise, so long as the actor's purpose is limited to creating an apprehension that he will use deadly force if necessary, shall not constitute deadly force;</a:t>
            </a:r>
          </a:p>
          <a:p>
            <a:pPr marL="0" indent="0">
              <a:buNone/>
            </a:pPr>
            <a:r>
              <a:rPr lang="en-US" sz="4800" dirty="0"/>
              <a:t>(4) Actor shall mean any person who uses force in such a manner as to attempt to invoke the privileges and immunities afforded him by sections </a:t>
            </a:r>
            <a:r>
              <a:rPr lang="en-US" sz="4800" dirty="0">
                <a:hlinkClick r:id="rId2"/>
              </a:rPr>
              <a:t>28-1406</a:t>
            </a:r>
            <a:r>
              <a:rPr lang="en-US" sz="4800" dirty="0"/>
              <a:t> to </a:t>
            </a:r>
            <a:r>
              <a:rPr lang="en-US" sz="4800" dirty="0">
                <a:hlinkClick r:id="rId3"/>
              </a:rPr>
              <a:t>28-1416</a:t>
            </a:r>
            <a:r>
              <a:rPr lang="en-US" sz="4800" dirty="0"/>
              <a:t>, except any duly authorized law enforcement officer of the State of Nebraska or its political subdivisions;</a:t>
            </a:r>
          </a:p>
          <a:p>
            <a:pPr marL="0" indent="0">
              <a:buNone/>
            </a:pPr>
            <a:r>
              <a:rPr lang="en-US" sz="4800" dirty="0"/>
              <a:t>(5) Dwelling shall mean any building or structure, though movable or temporary, or a portion thereof, which is for the time being the actor's home or place of lodging; and</a:t>
            </a:r>
          </a:p>
          <a:p>
            <a:pPr marL="0" indent="0">
              <a:buNone/>
            </a:pPr>
            <a:r>
              <a:rPr lang="en-US" sz="4800" dirty="0"/>
              <a:t>(6) Public officer shall mean any elected or appointed officer or employee of the State of Nebraska or its political subdivisions, except any duly authorized law enforcement officer of the State of Nebraska or its political subdivisions.</a:t>
            </a:r>
          </a:p>
          <a:p>
            <a:pPr>
              <a:buNone/>
            </a:pPr>
            <a:endParaRPr lang="en-US" sz="4600" dirty="0"/>
          </a:p>
        </p:txBody>
      </p:sp>
      <p:sp>
        <p:nvSpPr>
          <p:cNvPr id="4" name="TextBox 3"/>
          <p:cNvSpPr txBox="1"/>
          <p:nvPr/>
        </p:nvSpPr>
        <p:spPr>
          <a:xfrm>
            <a:off x="2563102" y="914394"/>
            <a:ext cx="3948545" cy="369332"/>
          </a:xfrm>
          <a:prstGeom prst="rect">
            <a:avLst/>
          </a:prstGeom>
          <a:noFill/>
        </p:spPr>
        <p:txBody>
          <a:bodyPr wrap="square" rtlCol="0">
            <a:spAutoFit/>
          </a:bodyPr>
          <a:lstStyle/>
          <a:p>
            <a:pPr algn="ctr"/>
            <a:r>
              <a:rPr lang="en-US" dirty="0"/>
              <a:t>Nebraska Revised Statute § 28-1406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537856"/>
            <a:ext cx="8174183" cy="5056909"/>
          </a:xfrm>
        </p:spPr>
        <p:txBody>
          <a:bodyPr>
            <a:normAutofit/>
          </a:bodyPr>
          <a:lstStyle/>
          <a:p>
            <a:pPr marL="0" indent="0">
              <a:buNone/>
            </a:pPr>
            <a:r>
              <a:rPr lang="en-US" sz="2200" u="sng" dirty="0"/>
              <a:t>Justification; choice of evils:</a:t>
            </a:r>
            <a:br>
              <a:rPr lang="en-US" sz="2400" dirty="0"/>
            </a:br>
            <a:r>
              <a:rPr lang="en-US" sz="2000" dirty="0"/>
              <a:t>(1) Conduct which the actor believes to be necessary to avoid a harm or evil to himself or to another is justifiable if:</a:t>
            </a:r>
          </a:p>
          <a:p>
            <a:pPr marL="0" indent="0">
              <a:buNone/>
            </a:pPr>
            <a:r>
              <a:rPr lang="en-US" sz="2000" dirty="0"/>
              <a:t>(a) The harm or evil sought to be avoided by such conduct is greater than that sought to be prevented by the law defining the offense charged;</a:t>
            </a:r>
          </a:p>
          <a:p>
            <a:pPr marL="0" indent="0">
              <a:buNone/>
            </a:pPr>
            <a:r>
              <a:rPr lang="en-US" sz="2000" dirty="0"/>
              <a:t>(b) Neither sections </a:t>
            </a:r>
            <a:r>
              <a:rPr lang="en-US" sz="2000" dirty="0">
                <a:hlinkClick r:id="rId2"/>
              </a:rPr>
              <a:t>28-1406</a:t>
            </a:r>
            <a:r>
              <a:rPr lang="en-US" sz="2000" dirty="0"/>
              <a:t> to </a:t>
            </a:r>
            <a:r>
              <a:rPr lang="en-US" sz="2000" dirty="0">
                <a:hlinkClick r:id="rId3"/>
              </a:rPr>
              <a:t>28-1416</a:t>
            </a:r>
            <a:r>
              <a:rPr lang="en-US" sz="2000" dirty="0"/>
              <a:t> nor other law defining the offense provides exceptions or defenses dealing with the specific situation involved; and</a:t>
            </a:r>
          </a:p>
          <a:p>
            <a:pPr marL="0" indent="0">
              <a:buNone/>
            </a:pPr>
            <a:r>
              <a:rPr lang="en-US" sz="2000" dirty="0"/>
              <a:t>(c) A legislative purpose to exclude the justification claimed does not otherwise plainly appear.</a:t>
            </a:r>
          </a:p>
          <a:p>
            <a:pPr marL="0" indent="0">
              <a:buNone/>
            </a:pPr>
            <a:r>
              <a:rPr lang="en-US" sz="2000" dirty="0"/>
              <a:t>(2) When the actor was reckless or negligent in bringing about the situation requiring a choice of harms or evils or in appraising the necessity for his conduct, the justification afforded by this section is unavailable in a prosecution for any offense for which recklessness or negligence, as the case may be, suffices to establish culpability.</a:t>
            </a:r>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348364"/>
            <a:ext cx="8174183" cy="5509637"/>
          </a:xfrm>
        </p:spPr>
        <p:txBody>
          <a:bodyPr>
            <a:normAutofit fontScale="70000" lnSpcReduction="20000"/>
          </a:bodyPr>
          <a:lstStyle/>
          <a:p>
            <a:pPr marL="0" indent="0">
              <a:buNone/>
            </a:pPr>
            <a:r>
              <a:rPr lang="en-US" sz="2400" b="1" dirty="0"/>
              <a:t>Public duty; execution.</a:t>
            </a:r>
          </a:p>
          <a:p>
            <a:pPr marL="0" indent="0">
              <a:buNone/>
            </a:pPr>
            <a:r>
              <a:rPr lang="en-US" sz="2400" dirty="0"/>
              <a:t>(1) Except as provided in subsection (2) of this section, conduct is justifiable when it is required or authorized by:</a:t>
            </a:r>
          </a:p>
          <a:p>
            <a:pPr marL="0" indent="0">
              <a:buNone/>
            </a:pPr>
            <a:r>
              <a:rPr lang="en-US" sz="2400" dirty="0"/>
              <a:t>(a) The law defining the duties or functions of a public officer or the assistance to be rendered to such officer in the performance of his duties;</a:t>
            </a:r>
          </a:p>
          <a:p>
            <a:pPr marL="0" indent="0">
              <a:buNone/>
            </a:pPr>
            <a:r>
              <a:rPr lang="en-US" sz="2400" dirty="0"/>
              <a:t>(b) The law governing the execution of legal process;</a:t>
            </a:r>
          </a:p>
          <a:p>
            <a:pPr marL="0" indent="0">
              <a:buNone/>
            </a:pPr>
            <a:r>
              <a:rPr lang="en-US" sz="2400" dirty="0"/>
              <a:t>(c) The judgment or order of a competent court or tribunal;</a:t>
            </a:r>
          </a:p>
          <a:p>
            <a:pPr marL="0" indent="0">
              <a:buNone/>
            </a:pPr>
            <a:r>
              <a:rPr lang="en-US" sz="2400" dirty="0"/>
              <a:t>(d) The law governing the armed services or the lawful conduct of war; or</a:t>
            </a:r>
          </a:p>
          <a:p>
            <a:pPr marL="0" indent="0">
              <a:buNone/>
            </a:pPr>
            <a:r>
              <a:rPr lang="en-US" sz="2400" dirty="0"/>
              <a:t>(e) Any other provision of law imposing a public duty.</a:t>
            </a:r>
          </a:p>
          <a:p>
            <a:pPr marL="0" indent="0">
              <a:buNone/>
            </a:pPr>
            <a:r>
              <a:rPr lang="en-US" sz="2400" dirty="0"/>
              <a:t>(2) Sections </a:t>
            </a:r>
            <a:r>
              <a:rPr lang="en-US" sz="2400" dirty="0">
                <a:hlinkClick r:id="rId2"/>
              </a:rPr>
              <a:t>28-1409</a:t>
            </a:r>
            <a:r>
              <a:rPr lang="en-US" sz="2400" dirty="0"/>
              <a:t> to </a:t>
            </a:r>
            <a:r>
              <a:rPr lang="en-US" sz="2400" dirty="0">
                <a:hlinkClick r:id="rId3"/>
              </a:rPr>
              <a:t>28-1416</a:t>
            </a:r>
            <a:r>
              <a:rPr lang="en-US" sz="2400" dirty="0"/>
              <a:t> shall apply to:</a:t>
            </a:r>
          </a:p>
          <a:p>
            <a:pPr marL="0" indent="0">
              <a:buNone/>
            </a:pPr>
            <a:r>
              <a:rPr lang="en-US" sz="2400" dirty="0"/>
              <a:t>(a) The use of force upon or toward the person of another for any of the purposes dealt with in such sections; and</a:t>
            </a:r>
          </a:p>
          <a:p>
            <a:pPr marL="0" indent="0">
              <a:buNone/>
            </a:pPr>
            <a:r>
              <a:rPr lang="en-US" sz="2400" dirty="0"/>
              <a:t>(b) The use of deadly force for any purpose, unless the use of such force is otherwise expressly authorized by law or occurs in the lawful conduct of war.</a:t>
            </a:r>
          </a:p>
          <a:p>
            <a:pPr marL="0" indent="0">
              <a:buNone/>
            </a:pPr>
            <a:r>
              <a:rPr lang="en-US" sz="2400" dirty="0"/>
              <a:t>(3) The justification afforded by subsection (1) of this section shall apply:</a:t>
            </a:r>
          </a:p>
          <a:p>
            <a:pPr marL="0" indent="0">
              <a:buNone/>
            </a:pPr>
            <a:r>
              <a:rPr lang="en-US" sz="2400" dirty="0"/>
              <a:t>(a) When the actor believes his conduct to be required or authorized by the judgment or direction of a competent court or tribunal or in the lawful execution of legal process, notwithstanding lack of jurisdiction of the court or defect in the legal process; and</a:t>
            </a:r>
          </a:p>
          <a:p>
            <a:pPr marL="0" indent="0">
              <a:buNone/>
            </a:pPr>
            <a:r>
              <a:rPr lang="en-US" sz="2400" dirty="0"/>
              <a:t>(b) When the actor believes his conduct to be required or authorized to assist a public officer in the performance of his duties, notwithstanding that the officer exceeded his legal authority.</a:t>
            </a:r>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292943"/>
            <a:ext cx="8922327" cy="5689746"/>
          </a:xfrm>
        </p:spPr>
        <p:txBody>
          <a:bodyPr>
            <a:normAutofit fontScale="70000" lnSpcReduction="20000"/>
          </a:bodyPr>
          <a:lstStyle/>
          <a:p>
            <a:pPr>
              <a:buNone/>
            </a:pPr>
            <a:r>
              <a:rPr lang="en-US" sz="3300" u="sng" dirty="0"/>
              <a:t>Use of force in self-protection:</a:t>
            </a:r>
            <a:br>
              <a:rPr lang="en-US" sz="2500" dirty="0"/>
            </a:br>
            <a:endParaRPr lang="en-US" sz="2500" dirty="0"/>
          </a:p>
          <a:p>
            <a:pPr marL="0" indent="0">
              <a:buNone/>
            </a:pPr>
            <a:r>
              <a:rPr lang="en-US" sz="2800" dirty="0"/>
              <a:t>(1) Subject to the provisions of this section and of section </a:t>
            </a:r>
            <a:r>
              <a:rPr lang="en-US" sz="2800" dirty="0">
                <a:hlinkClick r:id="rId2"/>
              </a:rPr>
              <a:t>28-1414</a:t>
            </a:r>
            <a:r>
              <a:rPr lang="en-US" sz="2800" dirty="0"/>
              <a:t>, the use of force upon or toward another person is justifiable when the actor believes that such force is immediately necessary for the purpose of protecting himself against the use of unlawful force by such other person on the present occasion.</a:t>
            </a:r>
          </a:p>
          <a:p>
            <a:pPr marL="0" indent="0">
              <a:buNone/>
            </a:pPr>
            <a:r>
              <a:rPr lang="en-US" sz="2800" dirty="0"/>
              <a:t>(2) The use of such force is not justifiable under this section to resist an arrest which the actor knows is being made by a peace officer, although the arrest is unlawful.</a:t>
            </a:r>
          </a:p>
          <a:p>
            <a:pPr marL="0" indent="0">
              <a:buNone/>
            </a:pPr>
            <a:r>
              <a:rPr lang="en-US" sz="2800" dirty="0"/>
              <a:t>(3) The use of such force is not justifiable under this section to resist force used by the occupier or possessor of property or by another person on his behalf, where the actor knows that the person using the force is doing so under a claim of right to protect the property, except that this limitation shall not apply if:</a:t>
            </a:r>
          </a:p>
          <a:p>
            <a:pPr marL="0" indent="0">
              <a:buNone/>
            </a:pPr>
            <a:r>
              <a:rPr lang="en-US" sz="2800" dirty="0"/>
              <a:t>(a) The actor is a public officer acting in the performance of his duties or a person lawfully assisting him therein or a person making or assisting in a lawful arrest;</a:t>
            </a:r>
          </a:p>
          <a:p>
            <a:pPr marL="0" indent="0">
              <a:buNone/>
            </a:pPr>
            <a:r>
              <a:rPr lang="en-US" sz="2800" dirty="0"/>
              <a:t>(b) The actor has been unlawfully dispossessed of the property and is making a reentry or recapture justified by section </a:t>
            </a:r>
            <a:r>
              <a:rPr lang="en-US" sz="2800" dirty="0">
                <a:hlinkClick r:id="rId3"/>
              </a:rPr>
              <a:t>28-1411</a:t>
            </a:r>
            <a:r>
              <a:rPr lang="en-US" sz="2800" dirty="0"/>
              <a:t>; or</a:t>
            </a:r>
          </a:p>
          <a:p>
            <a:pPr marL="0" indent="0">
              <a:buNone/>
            </a:pPr>
            <a:r>
              <a:rPr lang="en-US" sz="2800" dirty="0"/>
              <a:t>(c) The actor believes that such force is necessary to protect himself against death or serious bodily harm.</a:t>
            </a:r>
          </a:p>
          <a:p>
            <a:pPr>
              <a:buNone/>
            </a:pPr>
            <a:r>
              <a:rPr lang="en-US" sz="3000" dirty="0"/>
              <a:t>	</a:t>
            </a:r>
          </a:p>
          <a:p>
            <a:pPr>
              <a:buNone/>
            </a:pPr>
            <a:r>
              <a:rPr lang="en-US" sz="3000" dirty="0"/>
              <a:t>	</a:t>
            </a: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6" descr="ruger"/>
          <p:cNvPicPr>
            <a:picLocks noChangeAspect="1"/>
          </p:cNvPicPr>
          <p:nvPr/>
        </p:nvPicPr>
        <p:blipFill>
          <a:blip r:embed="rId2"/>
          <a:srcRect t="41681" r="22324" b="1837"/>
          <a:stretch>
            <a:fillRect/>
          </a:stretch>
        </p:blipFill>
        <p:spPr>
          <a:xfrm rot="19847590">
            <a:off x="495830" y="2701442"/>
            <a:ext cx="4090235" cy="2403582"/>
          </a:xfrm>
          <a:prstGeom prst="rect">
            <a:avLst/>
          </a:prstGeom>
        </p:spPr>
      </p:pic>
      <p:sp>
        <p:nvSpPr>
          <p:cNvPr id="4" name="Content Placeholder 5"/>
          <p:cNvSpPr txBox="1">
            <a:spLocks/>
          </p:cNvSpPr>
          <p:nvPr/>
        </p:nvSpPr>
        <p:spPr>
          <a:xfrm>
            <a:off x="4068627" y="1908382"/>
            <a:ext cx="4703017"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The frame of the pistol is the backbone to which all other parts are attached:</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Grip Panels – Grip portion of the frame</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Backstrap – Rear vertical portion of frame</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Trigger Guard – Trigger protection to reduce unintentional firing</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lang="en-US" sz="2400" dirty="0"/>
              <a:t>Magazine well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96211" y="1394625"/>
            <a:ext cx="5236327" cy="369332"/>
          </a:xfrm>
          <a:prstGeom prst="rect">
            <a:avLst/>
          </a:prstGeom>
          <a:noFill/>
        </p:spPr>
        <p:txBody>
          <a:bodyPr wrap="square" rtlCol="0">
            <a:spAutoFit/>
          </a:bodyPr>
          <a:lstStyle/>
          <a:p>
            <a:pPr algn="ctr"/>
            <a:r>
              <a:rPr lang="en-US" dirty="0"/>
              <a:t>Frame</a:t>
            </a:r>
          </a:p>
        </p:txBody>
      </p:sp>
      <p:sp>
        <p:nvSpPr>
          <p:cNvPr id="6" name="TextBox 5"/>
          <p:cNvSpPr txBox="1"/>
          <p:nvPr/>
        </p:nvSpPr>
        <p:spPr>
          <a:xfrm>
            <a:off x="3122235" y="2610891"/>
            <a:ext cx="1305341" cy="369332"/>
          </a:xfrm>
          <a:prstGeom prst="rect">
            <a:avLst/>
          </a:prstGeom>
          <a:solidFill>
            <a:schemeClr val="bg1"/>
          </a:solidFill>
        </p:spPr>
        <p:txBody>
          <a:bodyPr wrap="square" rtlCol="0">
            <a:spAutoFit/>
          </a:bodyPr>
          <a:lstStyle/>
          <a:p>
            <a:endParaRPr lang="en-US" dirty="0"/>
          </a:p>
        </p:txBody>
      </p:sp>
      <p:sp>
        <p:nvSpPr>
          <p:cNvPr id="8" name="Title 7"/>
          <p:cNvSpPr>
            <a:spLocks noGrp="1"/>
          </p:cNvSpPr>
          <p:nvPr>
            <p:ph type="title"/>
          </p:nvPr>
        </p:nvSpPr>
        <p:spPr/>
        <p:txBody>
          <a:bodyPr>
            <a:normAutofit fontScale="90000"/>
          </a:bodyPr>
          <a:lstStyle/>
          <a:p>
            <a:r>
              <a:rPr lang="en-US" dirty="0"/>
              <a:t>Lesson 1:  Basic Firearm Knowledge and Firearms Preparedness </a:t>
            </a:r>
          </a:p>
        </p:txBody>
      </p:sp>
      <p:sp>
        <p:nvSpPr>
          <p:cNvPr id="9" name="TextBox 8"/>
          <p:cNvSpPr txBox="1"/>
          <p:nvPr/>
        </p:nvSpPr>
        <p:spPr>
          <a:xfrm>
            <a:off x="4427575" y="765382"/>
            <a:ext cx="184731" cy="369332"/>
          </a:xfrm>
          <a:prstGeom prst="rect">
            <a:avLst/>
          </a:prstGeom>
          <a:noFill/>
        </p:spPr>
        <p:txBody>
          <a:bodyPr wrap="none" rtlCol="0">
            <a:spAutoFit/>
          </a:bodyPr>
          <a:lstStyle/>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48364"/>
            <a:ext cx="8922327" cy="5324979"/>
          </a:xfrm>
        </p:spPr>
        <p:txBody>
          <a:bodyPr>
            <a:normAutofit fontScale="62500" lnSpcReduction="20000"/>
          </a:bodyPr>
          <a:lstStyle/>
          <a:p>
            <a:pPr>
              <a:buNone/>
            </a:pPr>
            <a:r>
              <a:rPr lang="en-US" sz="3000" dirty="0"/>
              <a:t>	</a:t>
            </a:r>
          </a:p>
          <a:p>
            <a:pPr marL="0" indent="0">
              <a:buNone/>
            </a:pPr>
            <a:r>
              <a:rPr lang="en-US" sz="2400" dirty="0"/>
              <a:t>(4) The use of deadly force shall not be justifiable under this section unless the actor believes that such force is necessary to protect himself against death, serious bodily harm, kidnapping or sexual intercourse compelled by force or threat, nor is it justifiable if:</a:t>
            </a:r>
          </a:p>
          <a:p>
            <a:pPr marL="0" indent="0">
              <a:buNone/>
            </a:pPr>
            <a:r>
              <a:rPr lang="en-US" sz="2400" dirty="0"/>
              <a:t>(a) The actor, with the purpose of causing death or serious bodily harm, provoked the use of force against himself in the same encounter; or</a:t>
            </a:r>
          </a:p>
          <a:p>
            <a:pPr marL="0" indent="0">
              <a:buNone/>
            </a:pPr>
            <a:r>
              <a:rPr lang="en-US" sz="2400" dirty="0"/>
              <a:t>(b) The actor knows that he can avoid the necessity of using such force with complete safety by retreating or by surrendering possession of a thing to a person asserting a claim of right thereto or by complying with a demand that he abstain from any action which he has no duty to take, except that:</a:t>
            </a:r>
          </a:p>
          <a:p>
            <a:pPr marL="0" indent="0">
              <a:buNone/>
            </a:pPr>
            <a:r>
              <a:rPr lang="en-US" sz="2400" dirty="0"/>
              <a:t>(i) The actor shall not be obliged to retreat from his dwelling or place of work, unless he was the initial aggressor or is assailed in his place of work by another person whose place of work the actor knows it to be; and</a:t>
            </a:r>
          </a:p>
          <a:p>
            <a:pPr marL="0" indent="0">
              <a:buNone/>
            </a:pPr>
            <a:r>
              <a:rPr lang="en-US" sz="2400" dirty="0"/>
              <a:t>(ii) A public officer justified in using force in the performance of his duties or a person justified in using force in his assistance or a person justified in using force in making an arrest or preventing an escape shall not be obliged to desist from efforts to perform such duty, effect such arrest or prevent such escape because of resistance or threatened resistance by or on behalf of the person against whom such action is directed.</a:t>
            </a:r>
          </a:p>
          <a:p>
            <a:pPr marL="0" indent="0">
              <a:buNone/>
            </a:pPr>
            <a:r>
              <a:rPr lang="en-US" sz="2400" dirty="0"/>
              <a:t>(5) Except as required by subsections (3) and (4) of this section, a person employing protective force may estimate the necessity thereof under the circumstances as he believes them to be when the force is used, without retreating, surrendering possession, doing any other act which he has no legal duty to do, or abstaining from any lawful action.</a:t>
            </a:r>
          </a:p>
          <a:p>
            <a:pPr marL="0" indent="0">
              <a:buNone/>
            </a:pPr>
            <a:r>
              <a:rPr lang="en-US" sz="2400" dirty="0"/>
              <a:t>(6) The justification afforded by this section extends to the use of confinement as protective force only if the actor takes all reasonable measures to terminate the confinement as soon as he knows that he safely can do so, unless the person confined has been arrested on a charge of crime.</a:t>
            </a:r>
          </a:p>
          <a:p>
            <a:pPr>
              <a:buNone/>
            </a:pPr>
            <a:endParaRPr lang="en-US" sz="1800" dirty="0"/>
          </a:p>
          <a:p>
            <a:pPr>
              <a:buNone/>
            </a:pPr>
            <a:endParaRPr lang="en-US" sz="2400" dirty="0"/>
          </a:p>
        </p:txBody>
      </p:sp>
      <p:sp>
        <p:nvSpPr>
          <p:cNvPr id="4" name="TextBox 3"/>
          <p:cNvSpPr txBox="1"/>
          <p:nvPr/>
        </p:nvSpPr>
        <p:spPr>
          <a:xfrm>
            <a:off x="1964199" y="1011379"/>
            <a:ext cx="4993932" cy="369332"/>
          </a:xfrm>
          <a:prstGeom prst="rect">
            <a:avLst/>
          </a:prstGeom>
          <a:noFill/>
        </p:spPr>
        <p:txBody>
          <a:bodyPr wrap="square" rtlCol="0">
            <a:spAutoFit/>
          </a:bodyPr>
          <a:lstStyle/>
          <a:p>
            <a:pPr algn="ctr"/>
            <a:r>
              <a:rPr lang="en-US" dirty="0"/>
              <a:t>Nebraska Revised Statute § 28-1409 </a:t>
            </a:r>
            <a:r>
              <a:rPr lang="en-US" sz="1700" dirty="0"/>
              <a:t>(Continued)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48364"/>
            <a:ext cx="8922327" cy="5324979"/>
          </a:xfrm>
        </p:spPr>
        <p:txBody>
          <a:bodyPr>
            <a:normAutofit fontScale="92500" lnSpcReduction="10000"/>
          </a:bodyPr>
          <a:lstStyle/>
          <a:p>
            <a:pPr>
              <a:buNone/>
            </a:pPr>
            <a:r>
              <a:rPr lang="en-US" sz="2200" u="sng" dirty="0"/>
              <a:t>Use of force for protection of other persons:</a:t>
            </a:r>
            <a:endParaRPr lang="en-US" sz="1800" dirty="0"/>
          </a:p>
          <a:p>
            <a:pPr marL="0" indent="0">
              <a:buNone/>
            </a:pPr>
            <a:r>
              <a:rPr lang="en-US" sz="1800" dirty="0"/>
              <a:t>(1) Subject to the provisions of this section and of section </a:t>
            </a:r>
            <a:r>
              <a:rPr lang="en-US" sz="1800" dirty="0">
                <a:hlinkClick r:id="rId2"/>
              </a:rPr>
              <a:t>28-1414</a:t>
            </a:r>
            <a:r>
              <a:rPr lang="en-US" sz="1800" dirty="0"/>
              <a:t>, the use of force upon or toward the person of another is justifiable to protect a third person when:</a:t>
            </a:r>
          </a:p>
          <a:p>
            <a:pPr marL="0" indent="0">
              <a:buNone/>
            </a:pPr>
            <a:r>
              <a:rPr lang="en-US" sz="1800" dirty="0"/>
              <a:t>(a) The actor would be justified under section </a:t>
            </a:r>
            <a:r>
              <a:rPr lang="en-US" sz="1800" dirty="0">
                <a:hlinkClick r:id="rId3"/>
              </a:rPr>
              <a:t>28-1409</a:t>
            </a:r>
            <a:r>
              <a:rPr lang="en-US" sz="1800" dirty="0"/>
              <a:t> in using such force to protect himself against the injury he believes to be threatened to the person whom he seeks to protect;</a:t>
            </a:r>
          </a:p>
          <a:p>
            <a:pPr marL="0" indent="0">
              <a:buNone/>
            </a:pPr>
            <a:r>
              <a:rPr lang="en-US" sz="1800" dirty="0"/>
              <a:t>(b) Under the circumstances as the actor believes them to be, the person whom he seeks to protect would be justified in using such protective force; and</a:t>
            </a:r>
          </a:p>
          <a:p>
            <a:pPr marL="0" indent="0">
              <a:buNone/>
            </a:pPr>
            <a:r>
              <a:rPr lang="en-US" sz="1800" dirty="0"/>
              <a:t>(c) The actor believes that his intervention is necessary for the protection of such other person.</a:t>
            </a:r>
          </a:p>
          <a:p>
            <a:pPr marL="0" indent="0">
              <a:buNone/>
            </a:pPr>
            <a:r>
              <a:rPr lang="en-US" sz="1800" dirty="0"/>
              <a:t>(2) Notwithstanding subsection (1) of this section:</a:t>
            </a:r>
          </a:p>
          <a:p>
            <a:pPr marL="0" indent="0">
              <a:buNone/>
            </a:pPr>
            <a:r>
              <a:rPr lang="en-US" sz="1800" dirty="0"/>
              <a:t>(a) When the actor would be obliged under section </a:t>
            </a:r>
            <a:r>
              <a:rPr lang="en-US" sz="1800" dirty="0">
                <a:hlinkClick r:id="rId3"/>
              </a:rPr>
              <a:t>28-1409</a:t>
            </a:r>
            <a:r>
              <a:rPr lang="en-US" sz="1800" dirty="0"/>
              <a:t> to retreat, to surrender the possession of a thing or to comply with a demand before using force in self-protection, he shall not be obliged to do so before using force for the protection of another person, unless he knows that he can thereby secure the complete safety of such other person;</a:t>
            </a:r>
          </a:p>
          <a:p>
            <a:pPr marL="0" indent="0">
              <a:buNone/>
            </a:pPr>
            <a:r>
              <a:rPr lang="en-US" sz="1800" dirty="0"/>
              <a:t>(b) When the person whom the actor seeks to protect would be obliged under section </a:t>
            </a:r>
            <a:r>
              <a:rPr lang="en-US" sz="1800" dirty="0">
                <a:hlinkClick r:id="rId3"/>
              </a:rPr>
              <a:t>28-1409</a:t>
            </a:r>
            <a:r>
              <a:rPr lang="en-US" sz="1800" dirty="0"/>
              <a:t> to retreat, to surrender the possession of a thing or to comply with a demand if he knew that he could obtain complete safety by so doing, the actor is obliged to try to cause him to do so before using force in his protection if the actor knows that he can obtain complete safety in that way; and</a:t>
            </a:r>
          </a:p>
          <a:p>
            <a:pPr marL="0" indent="0">
              <a:buNone/>
            </a:pPr>
            <a:r>
              <a:rPr lang="en-US" sz="1800" dirty="0"/>
              <a:t>(c) Neither the actor nor the person whom he seeks to protect is obliged to retreat when in the other's dwelling or place of work to any greater extent than in his own.</a:t>
            </a:r>
          </a:p>
          <a:p>
            <a:pPr>
              <a:buNone/>
            </a:pPr>
            <a:endParaRPr lang="en-US" sz="1800" dirty="0"/>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28-1410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06798"/>
            <a:ext cx="8922327" cy="5745164"/>
          </a:xfrm>
        </p:spPr>
        <p:txBody>
          <a:bodyPr>
            <a:normAutofit fontScale="85000" lnSpcReduction="10000"/>
          </a:bodyPr>
          <a:lstStyle/>
          <a:p>
            <a:pPr>
              <a:buNone/>
            </a:pPr>
            <a:r>
              <a:rPr lang="en-US" sz="2200" u="sng" dirty="0"/>
              <a:t>Use of force for protection of property:</a:t>
            </a:r>
            <a:endParaRPr lang="en-US" sz="1800" dirty="0"/>
          </a:p>
          <a:p>
            <a:pPr marL="0" indent="0">
              <a:buNone/>
            </a:pPr>
            <a:r>
              <a:rPr lang="en-US" sz="1800" dirty="0"/>
              <a:t>(1) Subject to the provisions of this section and of section </a:t>
            </a:r>
            <a:r>
              <a:rPr lang="en-US" sz="1800" dirty="0">
                <a:hlinkClick r:id="rId2"/>
              </a:rPr>
              <a:t>28-1414</a:t>
            </a:r>
            <a:r>
              <a:rPr lang="en-US" sz="1800" dirty="0"/>
              <a:t>, the use of force upon or toward the person of another is justifiable when the actor believes that such force is immediately necessary:</a:t>
            </a:r>
          </a:p>
          <a:p>
            <a:pPr marL="0" indent="0">
              <a:buNone/>
            </a:pPr>
            <a:r>
              <a:rPr lang="en-US" sz="1800" dirty="0"/>
              <a:t>(a) To prevent or terminate an unlawful entry or other trespass upon land or a trespass against or the unlawful carrying away of tangible, movable property; </a:t>
            </a:r>
            <a:r>
              <a:rPr lang="en-US" sz="1800" i="1" dirty="0"/>
              <a:t>Provided,</a:t>
            </a:r>
            <a:r>
              <a:rPr lang="en-US" sz="1800" dirty="0"/>
              <a:t> that such land or movable property is, or is believed by the actor to be, in his possession or in the possession of another person for whose protection he acts; or</a:t>
            </a:r>
          </a:p>
          <a:p>
            <a:pPr marL="0" indent="0">
              <a:buNone/>
            </a:pPr>
            <a:r>
              <a:rPr lang="en-US" sz="1800" dirty="0"/>
              <a:t>(b) To effect an entry or reentry upon land or to retake tangible movable property; </a:t>
            </a:r>
            <a:r>
              <a:rPr lang="en-US" sz="1800" i="1" dirty="0"/>
              <a:t>Provided,</a:t>
            </a:r>
            <a:r>
              <a:rPr lang="en-US" sz="1800" dirty="0"/>
              <a:t> that the actor believes that he or the person by whose authority he acts or a person from whom he or such other person derives title was unlawfully dispossessed of such land or movable property and is entitled to possession; </a:t>
            </a:r>
            <a:r>
              <a:rPr lang="en-US" sz="1800" i="1" dirty="0"/>
              <a:t>and provided further,</a:t>
            </a:r>
            <a:r>
              <a:rPr lang="en-US" sz="1800" dirty="0"/>
              <a:t> that:</a:t>
            </a:r>
          </a:p>
          <a:p>
            <a:pPr marL="0" indent="0">
              <a:buNone/>
            </a:pPr>
            <a:r>
              <a:rPr lang="en-US" sz="1800" dirty="0"/>
              <a:t>(i) The force is used immediately or on fresh pursuit after such dispossession; or</a:t>
            </a:r>
          </a:p>
          <a:p>
            <a:pPr marL="0" indent="0">
              <a:buNone/>
            </a:pPr>
            <a:r>
              <a:rPr lang="en-US" sz="1800" dirty="0"/>
              <a:t>(ii) The actor believes that the person against whom he uses force has no claim of right to the possession of the property and, in the case of land, the circumstances, as the actor believes them to be, are of such urgency that it would be an exceptional hardship to postpone the entry or reentry until a court order is obtained.</a:t>
            </a:r>
          </a:p>
          <a:p>
            <a:pPr marL="0" indent="0">
              <a:buNone/>
            </a:pPr>
            <a:r>
              <a:rPr lang="en-US" sz="1800" dirty="0"/>
              <a:t>(2) For the purposes of subsection (1) of this section:</a:t>
            </a:r>
          </a:p>
          <a:p>
            <a:pPr marL="0" indent="0">
              <a:buNone/>
            </a:pPr>
            <a:r>
              <a:rPr lang="en-US" sz="1800" dirty="0"/>
              <a:t>(a) A person who has parted with the custody of property to another who refuses to restore it to him is no longer in possession, unless such property is movable and was and still is located on land in his possession;</a:t>
            </a:r>
          </a:p>
          <a:p>
            <a:pPr marL="0" indent="0">
              <a:buNone/>
            </a:pPr>
            <a:r>
              <a:rPr lang="en-US" sz="1800" dirty="0"/>
              <a:t>(b) A person who has been dispossessed of land does not regain possession thereof merely by setting foot thereon; and</a:t>
            </a:r>
          </a:p>
          <a:p>
            <a:pPr marL="0" indent="0">
              <a:buNone/>
            </a:pPr>
            <a:r>
              <a:rPr lang="en-US" sz="1800" dirty="0"/>
              <a:t>(c) A person who has a license to use or occupy real property is deemed to be in possession thereof except against the licenser acting under claim of right.</a:t>
            </a:r>
          </a:p>
          <a:p>
            <a:pPr>
              <a:buNone/>
            </a:pPr>
            <a:endParaRPr lang="en-US" sz="1800" dirty="0"/>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28-1411</a:t>
            </a:r>
          </a:p>
        </p:txBody>
      </p:sp>
      <p:cxnSp>
        <p:nvCxnSpPr>
          <p:cNvPr id="5" name="Straight Arrow Connector 4"/>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588435"/>
            <a:ext cx="8922327" cy="5394252"/>
          </a:xfrm>
        </p:spPr>
        <p:txBody>
          <a:bodyPr>
            <a:normAutofit lnSpcReduction="10000"/>
          </a:bodyPr>
          <a:lstStyle/>
          <a:p>
            <a:pPr marL="0" indent="0">
              <a:buNone/>
            </a:pPr>
            <a:r>
              <a:rPr lang="en-US" sz="1800" dirty="0"/>
              <a:t>(4) The use of force to prevent or terminate a trespass is not justifiable under this section if the actor knows that the exclusion of the trespasser will expose him to substantial danger of serious bodily harm.</a:t>
            </a:r>
          </a:p>
          <a:p>
            <a:pPr marL="0" indent="0">
              <a:buNone/>
            </a:pPr>
            <a:r>
              <a:rPr lang="en-US" sz="1800" dirty="0"/>
              <a:t>(5) The use of force to prevent an entry or reentry upon land or the recapture of movable property is not justifiable under this section, although the actor believes that such reentry or recapture is unlawful, if:</a:t>
            </a:r>
          </a:p>
          <a:p>
            <a:pPr marL="0" indent="0">
              <a:buNone/>
            </a:pPr>
            <a:r>
              <a:rPr lang="en-US" sz="1800" dirty="0"/>
              <a:t>(a) The reentry or recapture is made by or on behalf of a person who was actually dispossessed of the property; and</a:t>
            </a:r>
          </a:p>
          <a:p>
            <a:pPr marL="0" indent="0">
              <a:buNone/>
            </a:pPr>
            <a:r>
              <a:rPr lang="en-US" sz="1800" dirty="0"/>
              <a:t>(b) It is otherwise justifiable under subdivision (1)(b) of this section.</a:t>
            </a:r>
          </a:p>
          <a:p>
            <a:pPr marL="0" indent="0">
              <a:buNone/>
            </a:pPr>
            <a:r>
              <a:rPr lang="en-US" sz="1800" dirty="0"/>
              <a:t>(6) The use of deadly force is not justifiable under this section unless the actor believes that:</a:t>
            </a:r>
          </a:p>
          <a:p>
            <a:pPr marL="0" indent="0">
              <a:buNone/>
            </a:pPr>
            <a:r>
              <a:rPr lang="en-US" sz="1800" dirty="0"/>
              <a:t>(a) The person against whom the force is used is attempting to dispossess him of his dwelling otherwise than under a claim of right to its possession; or</a:t>
            </a:r>
          </a:p>
          <a:p>
            <a:pPr marL="0" indent="0">
              <a:buNone/>
            </a:pPr>
            <a:r>
              <a:rPr lang="en-US" sz="1800" dirty="0"/>
              <a:t>(b) The person against whom the force is used is attempting to commit or consummate arson, burglary, robbery or other felonious theft or property destruction and either:</a:t>
            </a:r>
          </a:p>
          <a:p>
            <a:pPr marL="0" indent="0">
              <a:buNone/>
            </a:pPr>
            <a:r>
              <a:rPr lang="en-US" sz="1800" dirty="0"/>
              <a:t>(i) Has employed or threatened deadly force against or in the presence of the actor; or</a:t>
            </a:r>
          </a:p>
          <a:p>
            <a:pPr marL="0" indent="0">
              <a:buNone/>
            </a:pPr>
            <a:r>
              <a:rPr lang="en-US" sz="1800" dirty="0"/>
              <a:t>(ii) The use of force other than deadly force to prevent the commission or the consummation of the crime would expose the actor or another in his presence to substantial danger of serious bodily harm.</a:t>
            </a:r>
          </a:p>
          <a:p>
            <a:pPr>
              <a:buNone/>
            </a:pPr>
            <a:endParaRPr lang="en-US" sz="1800" dirty="0"/>
          </a:p>
          <a:p>
            <a:pPr>
              <a:buNone/>
            </a:pPr>
            <a:endParaRPr lang="en-US" sz="2400" dirty="0"/>
          </a:p>
        </p:txBody>
      </p:sp>
      <p:sp>
        <p:nvSpPr>
          <p:cNvPr id="4" name="TextBox 3"/>
          <p:cNvSpPr txBox="1"/>
          <p:nvPr/>
        </p:nvSpPr>
        <p:spPr>
          <a:xfrm>
            <a:off x="2144598" y="1011379"/>
            <a:ext cx="4854803" cy="369332"/>
          </a:xfrm>
          <a:prstGeom prst="rect">
            <a:avLst/>
          </a:prstGeom>
          <a:noFill/>
        </p:spPr>
        <p:txBody>
          <a:bodyPr wrap="square" rtlCol="0">
            <a:spAutoFit/>
          </a:bodyPr>
          <a:lstStyle/>
          <a:p>
            <a:pPr algn="ctr"/>
            <a:r>
              <a:rPr lang="en-US" dirty="0"/>
              <a:t>Nebraska Revised Statute § 28-1411 </a:t>
            </a:r>
            <a:r>
              <a:rPr lang="en-US" sz="1700" dirty="0"/>
              <a:t>(Continued)</a:t>
            </a:r>
          </a:p>
        </p:txBody>
      </p:sp>
      <p:cxnSp>
        <p:nvCxnSpPr>
          <p:cNvPr id="5" name="Straight Arrow Connector 4"/>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546871"/>
            <a:ext cx="8922327" cy="5560510"/>
          </a:xfrm>
        </p:spPr>
        <p:txBody>
          <a:bodyPr>
            <a:normAutofit fontScale="92500" lnSpcReduction="20000"/>
          </a:bodyPr>
          <a:lstStyle/>
          <a:p>
            <a:pPr marL="0" indent="0">
              <a:buNone/>
            </a:pPr>
            <a:r>
              <a:rPr lang="en-US" sz="1800" dirty="0"/>
              <a:t>(7) The justification afforded by this section extends to the use of confinement as protective force only if the actor takes all reasonable measures to terminate the confinement as soon as he knows that he can do so with safety to the property, unless the person confined has been arrested on a charge of crime.</a:t>
            </a:r>
          </a:p>
          <a:p>
            <a:pPr marL="0" indent="0">
              <a:buNone/>
            </a:pPr>
            <a:r>
              <a:rPr lang="en-US" sz="1800" dirty="0"/>
              <a:t>(8) The justification afforded by this section extends to the use of a device for the purpose of protecting property only if:</a:t>
            </a:r>
          </a:p>
          <a:p>
            <a:pPr marL="0" indent="0">
              <a:buNone/>
            </a:pPr>
            <a:r>
              <a:rPr lang="en-US" sz="1800" dirty="0"/>
              <a:t>(a) Such device is not designed to cause or known to create a substantial risk of causing death or serious bodily harm;</a:t>
            </a:r>
          </a:p>
          <a:p>
            <a:pPr marL="0" indent="0">
              <a:buNone/>
            </a:pPr>
            <a:r>
              <a:rPr lang="en-US" sz="1800" dirty="0"/>
              <a:t>(b) Such use of the particular device to protect such property from entry or trespass is reasonable under the circumstances, as the actor believes them to be; and</a:t>
            </a:r>
          </a:p>
          <a:p>
            <a:pPr marL="0" indent="0">
              <a:buNone/>
            </a:pPr>
            <a:r>
              <a:rPr lang="en-US" sz="1800" dirty="0"/>
              <a:t>(c) Such device is one customarily used for such a purpose or reasonable care is taken to make known to probable intruders the fact that it is used.</a:t>
            </a:r>
          </a:p>
          <a:p>
            <a:pPr marL="0" indent="0">
              <a:buNone/>
            </a:pPr>
            <a:r>
              <a:rPr lang="en-US" sz="1800" dirty="0"/>
              <a:t>(9) The use of force to pass a person whom the actor believes to be purposely or knowingly and unjustifiably obstructing the actor from going to a place to which he may lawfully go is justifiable if:</a:t>
            </a:r>
          </a:p>
          <a:p>
            <a:pPr marL="0" indent="0">
              <a:buNone/>
            </a:pPr>
            <a:r>
              <a:rPr lang="en-US" sz="1800" dirty="0"/>
              <a:t>(a) The actor believes that the person against whom he uses force has no claim of right to obstruct the actor;</a:t>
            </a:r>
          </a:p>
          <a:p>
            <a:pPr marL="0" indent="0">
              <a:buNone/>
            </a:pPr>
            <a:r>
              <a:rPr lang="en-US" sz="1800" dirty="0"/>
              <a:t>(b) The actor is not being obstructed from entry or movement on land which he knows to be in the possession or custody of the person obstructing him, or in the possession or custody of another person by whose authority the obstructor acts, unless the circumstances, as the actor believes them to be, are of such urgency that it would not be reasonable to postpone the entry or movement on such land until a court order is obtained; and</a:t>
            </a:r>
          </a:p>
          <a:p>
            <a:pPr marL="0" indent="0">
              <a:buNone/>
            </a:pPr>
            <a:r>
              <a:rPr lang="en-US" sz="1800" dirty="0"/>
              <a:t>(c) The force used is not greater than would be justifiable if the person obstructing the actor were using force against him to prevent his passage.</a:t>
            </a:r>
          </a:p>
          <a:p>
            <a:pPr>
              <a:buNone/>
            </a:pPr>
            <a:endParaRPr lang="en-US" sz="1800" dirty="0"/>
          </a:p>
          <a:p>
            <a:pPr>
              <a:buNone/>
            </a:pPr>
            <a:endParaRPr lang="en-US" sz="2400" dirty="0"/>
          </a:p>
        </p:txBody>
      </p:sp>
      <p:sp>
        <p:nvSpPr>
          <p:cNvPr id="4" name="TextBox 3"/>
          <p:cNvSpPr txBox="1"/>
          <p:nvPr/>
        </p:nvSpPr>
        <p:spPr>
          <a:xfrm>
            <a:off x="2099751" y="979031"/>
            <a:ext cx="4722828" cy="369332"/>
          </a:xfrm>
          <a:prstGeom prst="rect">
            <a:avLst/>
          </a:prstGeom>
          <a:noFill/>
        </p:spPr>
        <p:txBody>
          <a:bodyPr wrap="square" rtlCol="0">
            <a:spAutoFit/>
          </a:bodyPr>
          <a:lstStyle/>
          <a:p>
            <a:pPr algn="ctr"/>
            <a:r>
              <a:rPr lang="en-US" dirty="0"/>
              <a:t>Nebraska Revised Statute § 28-1411 </a:t>
            </a:r>
            <a:r>
              <a:rPr lang="en-US" sz="1700" dirty="0"/>
              <a:t>(Continued)</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403784"/>
            <a:ext cx="8922327" cy="5648177"/>
          </a:xfrm>
        </p:spPr>
        <p:txBody>
          <a:bodyPr>
            <a:normAutofit fontScale="92500" lnSpcReduction="10000"/>
          </a:bodyPr>
          <a:lstStyle/>
          <a:p>
            <a:pPr marL="0" indent="0">
              <a:buNone/>
            </a:pPr>
            <a:r>
              <a:rPr lang="en-US" sz="1900" u="sng" dirty="0"/>
              <a:t>Use of force in law enforcement:</a:t>
            </a:r>
            <a:br>
              <a:rPr lang="en-US" sz="1800" dirty="0"/>
            </a:br>
            <a:r>
              <a:rPr lang="en-US" sz="1800" dirty="0"/>
              <a:t>(1) Subject to the provisions of this section and of section </a:t>
            </a:r>
            <a:r>
              <a:rPr lang="en-US" sz="1800" dirty="0">
                <a:hlinkClick r:id="rId2"/>
              </a:rPr>
              <a:t>28-1414</a:t>
            </a:r>
            <a:r>
              <a:rPr lang="en-US" sz="1800" dirty="0"/>
              <a:t>, the use of force upon or toward the person of another is justifiable when the actor is making or assisting in making an arrest and the actor believes that such force is immediately necessary to effect a lawful arrest.</a:t>
            </a:r>
          </a:p>
          <a:p>
            <a:pPr marL="0" indent="0">
              <a:buNone/>
            </a:pPr>
            <a:r>
              <a:rPr lang="en-US" sz="1800" dirty="0"/>
              <a:t>(2) The use of force is not justifiable under this section unless:</a:t>
            </a:r>
          </a:p>
          <a:p>
            <a:pPr marL="0" indent="0">
              <a:buNone/>
            </a:pPr>
            <a:r>
              <a:rPr lang="en-US" sz="1800" dirty="0"/>
              <a:t>(a) The actor makes known the purpose of the arrest or believes that it is otherwise known by or cannot reasonably be made known to the person to be arrested; and</a:t>
            </a:r>
          </a:p>
          <a:p>
            <a:pPr marL="0" indent="0">
              <a:buNone/>
            </a:pPr>
            <a:r>
              <a:rPr lang="en-US" sz="1800" dirty="0"/>
              <a:t>(b) When the arrest is made under a warrant, the warrant is valid or believed by the actor to be valid.</a:t>
            </a:r>
          </a:p>
          <a:p>
            <a:pPr marL="0" indent="0">
              <a:buNone/>
            </a:pPr>
            <a:r>
              <a:rPr lang="en-US" sz="1800" dirty="0"/>
              <a:t>(3) The use of deadly force is not justifiable under this section unless:</a:t>
            </a:r>
          </a:p>
          <a:p>
            <a:pPr marL="0" indent="0">
              <a:buNone/>
            </a:pPr>
            <a:r>
              <a:rPr lang="en-US" sz="1800" dirty="0"/>
              <a:t>(a) The arrest is for a felony;</a:t>
            </a:r>
          </a:p>
          <a:p>
            <a:pPr marL="0" indent="0">
              <a:buNone/>
            </a:pPr>
            <a:r>
              <a:rPr lang="en-US" sz="1800" dirty="0"/>
              <a:t>(b) Such person effecting the arrest is authorized to act as a peace officer or is assisting a person whom he believes to be authorized to act as a peace officer;</a:t>
            </a:r>
          </a:p>
          <a:p>
            <a:pPr marL="0" indent="0">
              <a:buNone/>
            </a:pPr>
            <a:r>
              <a:rPr lang="en-US" sz="1800" dirty="0"/>
              <a:t>(c) The actor believes that the force employed creates no substantial risk of injury to innocent persons; and</a:t>
            </a:r>
          </a:p>
          <a:p>
            <a:pPr marL="0" indent="0">
              <a:buNone/>
            </a:pPr>
            <a:r>
              <a:rPr lang="en-US" sz="1800" dirty="0"/>
              <a:t>(d) The actor believes that:</a:t>
            </a:r>
          </a:p>
          <a:p>
            <a:pPr marL="0" indent="0">
              <a:buNone/>
            </a:pPr>
            <a:r>
              <a:rPr lang="en-US" sz="1800" dirty="0"/>
              <a:t>(i) The crime for which the arrest is made involved conduct including the use or threatened use of deadly force; or</a:t>
            </a:r>
          </a:p>
          <a:p>
            <a:pPr marL="0" indent="0">
              <a:buNone/>
            </a:pPr>
            <a:r>
              <a:rPr lang="en-US" sz="1800" dirty="0"/>
              <a:t>(ii) There is a substantial risk that the person to be arrested will cause death or serious bodily harm if his apprehension is delayed.</a:t>
            </a:r>
          </a:p>
          <a:p>
            <a:pPr>
              <a:buNone/>
            </a:pPr>
            <a:endParaRPr lang="en-US" sz="1800" dirty="0"/>
          </a:p>
          <a:p>
            <a:pPr>
              <a:buNone/>
            </a:pPr>
            <a:endParaRPr lang="en-US" sz="2400" dirty="0"/>
          </a:p>
        </p:txBody>
      </p:sp>
      <p:sp>
        <p:nvSpPr>
          <p:cNvPr id="4" name="TextBox 3"/>
          <p:cNvSpPr txBox="1"/>
          <p:nvPr/>
        </p:nvSpPr>
        <p:spPr>
          <a:xfrm>
            <a:off x="2563102" y="1094509"/>
            <a:ext cx="3948545" cy="369332"/>
          </a:xfrm>
          <a:prstGeom prst="rect">
            <a:avLst/>
          </a:prstGeom>
          <a:noFill/>
        </p:spPr>
        <p:txBody>
          <a:bodyPr wrap="square" rtlCol="0">
            <a:spAutoFit/>
          </a:bodyPr>
          <a:lstStyle/>
          <a:p>
            <a:pPr algn="ctr"/>
            <a:r>
              <a:rPr lang="en-US" dirty="0"/>
              <a:t>Nebraska Revised Statute § 28-1412</a:t>
            </a:r>
          </a:p>
        </p:txBody>
      </p:sp>
      <p:cxnSp>
        <p:nvCxnSpPr>
          <p:cNvPr id="6" name="Straight Arrow Connector 5"/>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740840"/>
            <a:ext cx="8922327" cy="5311120"/>
          </a:xfrm>
        </p:spPr>
        <p:txBody>
          <a:bodyPr>
            <a:normAutofit/>
          </a:bodyPr>
          <a:lstStyle/>
          <a:p>
            <a:pPr>
              <a:buNone/>
            </a:pPr>
            <a:endParaRPr lang="en-US" sz="1800" dirty="0"/>
          </a:p>
          <a:p>
            <a:pPr marL="0" indent="0">
              <a:buNone/>
            </a:pPr>
            <a:r>
              <a:rPr lang="en-US" sz="1800" dirty="0"/>
              <a:t>(4) The use of force to prevent the escape of an arrested person from custody is justifiable when the force could justifiably have been employed to effect the arrest under which the person is in custody, except that a guard or other person authorized to act as a peace officer is justified in using any force, including deadly force, which he believes to be immediately necessary to prevent the escape of a person from a jail, prison, or other institution for the detention of persons charged with or convicted of a crime.</a:t>
            </a:r>
          </a:p>
          <a:p>
            <a:pPr marL="0" indent="0">
              <a:buNone/>
            </a:pPr>
            <a:r>
              <a:rPr lang="en-US" sz="1800" dirty="0"/>
              <a:t>(5) A private person who is summoned by a peace officer to assist in effecting an unlawful arrest is justified in using any force which he would be justified in using if the arrest were lawful; </a:t>
            </a:r>
            <a:r>
              <a:rPr lang="en-US" sz="1800" i="1" dirty="0"/>
              <a:t>Provided,</a:t>
            </a:r>
            <a:r>
              <a:rPr lang="en-US" sz="1800" dirty="0"/>
              <a:t> that he does not believe the arrest is unlawful.</a:t>
            </a:r>
          </a:p>
          <a:p>
            <a:pPr marL="0" indent="0">
              <a:buNone/>
            </a:pPr>
            <a:r>
              <a:rPr lang="en-US" sz="1800" dirty="0"/>
              <a:t>(6) A private person who assists another private person in effecting an unlawful arrest, or who, not being summoned, assists a peace officer in effecting an unlawful arrest, is justified in using any force which he would be justified in using if the arrest were lawful, if:</a:t>
            </a:r>
          </a:p>
          <a:p>
            <a:pPr marL="0" indent="0">
              <a:buNone/>
            </a:pPr>
            <a:r>
              <a:rPr lang="en-US" sz="1800" dirty="0"/>
              <a:t>(a) He believes the arrest is lawful; and</a:t>
            </a:r>
          </a:p>
          <a:p>
            <a:pPr marL="0" indent="0">
              <a:buNone/>
            </a:pPr>
            <a:r>
              <a:rPr lang="en-US" sz="1800" dirty="0"/>
              <a:t>(b) The arrest would be lawful if the facts were as he believes them to be.</a:t>
            </a:r>
          </a:p>
          <a:p>
            <a:pPr>
              <a:buNone/>
            </a:pPr>
            <a:endParaRPr lang="en-US" sz="2400" dirty="0"/>
          </a:p>
        </p:txBody>
      </p:sp>
      <p:sp>
        <p:nvSpPr>
          <p:cNvPr id="4" name="TextBox 3"/>
          <p:cNvSpPr txBox="1"/>
          <p:nvPr/>
        </p:nvSpPr>
        <p:spPr>
          <a:xfrm>
            <a:off x="2299296" y="1094509"/>
            <a:ext cx="4780378" cy="369332"/>
          </a:xfrm>
          <a:prstGeom prst="rect">
            <a:avLst/>
          </a:prstGeom>
          <a:noFill/>
        </p:spPr>
        <p:txBody>
          <a:bodyPr wrap="square" rtlCol="0">
            <a:spAutoFit/>
          </a:bodyPr>
          <a:lstStyle/>
          <a:p>
            <a:pPr algn="ctr"/>
            <a:r>
              <a:rPr lang="en-US" dirty="0"/>
              <a:t>Nebraska Revised Statute § 28-1412 </a:t>
            </a:r>
            <a:r>
              <a:rPr lang="en-US" sz="1700" dirty="0"/>
              <a:t>(Continued)</a:t>
            </a:r>
          </a:p>
        </p:txBody>
      </p:sp>
      <p:cxnSp>
        <p:nvCxnSpPr>
          <p:cNvPr id="6" name="Straight Arrow Connector 5"/>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740840"/>
            <a:ext cx="8922327" cy="5311120"/>
          </a:xfrm>
        </p:spPr>
        <p:txBody>
          <a:bodyPr>
            <a:normAutofit fontScale="70000" lnSpcReduction="20000"/>
          </a:bodyPr>
          <a:lstStyle/>
          <a:p>
            <a:pPr marL="0" indent="0">
              <a:buNone/>
            </a:pPr>
            <a:r>
              <a:rPr lang="en-US" sz="2400" dirty="0"/>
              <a:t>(7) The use of force upon or toward the person of another is justifiable when the actor believes that such force is immediately necessary to prevent such other person from committing suicide, inflicting serious bodily harm upon himself, committing or consummating the commission of a crime involving or threatening bodily harm, damage to or loss of property or a breach of the peace, except that:</a:t>
            </a:r>
          </a:p>
          <a:p>
            <a:pPr marL="0" indent="0">
              <a:buNone/>
            </a:pPr>
            <a:r>
              <a:rPr lang="en-US" sz="2400" dirty="0"/>
              <a:t>(a) Any limitations imposed by the other provisions of sections </a:t>
            </a:r>
            <a:r>
              <a:rPr lang="en-US" sz="2400" dirty="0">
                <a:hlinkClick r:id="rId2"/>
              </a:rPr>
              <a:t>28-1406</a:t>
            </a:r>
            <a:r>
              <a:rPr lang="en-US" sz="2400" dirty="0"/>
              <a:t> to </a:t>
            </a:r>
            <a:r>
              <a:rPr lang="en-US" sz="2400" dirty="0">
                <a:hlinkClick r:id="rId3"/>
              </a:rPr>
              <a:t>28-1416</a:t>
            </a:r>
            <a:r>
              <a:rPr lang="en-US" sz="2400" dirty="0"/>
              <a:t> on the justifiable use of force in self-protection, for the protection of others, the protection of property, the effectuation of an arrest or the prevention of an escape from custody shall apply notwithstanding the criminality of the conduct against which such force is used; and</a:t>
            </a:r>
          </a:p>
          <a:p>
            <a:pPr marL="0" indent="0">
              <a:buNone/>
            </a:pPr>
            <a:r>
              <a:rPr lang="en-US" sz="2400" dirty="0"/>
              <a:t>(b) The use of deadly force is not in any event justifiable under this subsection unless:</a:t>
            </a:r>
          </a:p>
          <a:p>
            <a:pPr marL="0" indent="0">
              <a:buNone/>
            </a:pPr>
            <a:r>
              <a:rPr lang="en-US" sz="2400" dirty="0"/>
              <a:t>(i) The actor believes that there is a substantial risk that the person whom he seeks to prevent from committing a crime will cause death or serious bodily harm to another unless the commission or the consummation of the crime is prevented and that the use of such force presents no substantial risk of injury to innocent persons; or</a:t>
            </a:r>
          </a:p>
          <a:p>
            <a:pPr marL="0" indent="0">
              <a:buNone/>
            </a:pPr>
            <a:r>
              <a:rPr lang="en-US" sz="2400" dirty="0"/>
              <a:t>(ii) The actor believes that the use of such force is necessary to suppress a riot or mutiny after the rioters or mutineers have been ordered to disperse and warned, in any particular manner that the law may require, that such force will be used if they do not obey.</a:t>
            </a:r>
          </a:p>
          <a:p>
            <a:pPr marL="0" indent="0">
              <a:buNone/>
            </a:pPr>
            <a:r>
              <a:rPr lang="en-US" sz="2400" dirty="0"/>
              <a:t>(8) The justification afforded by subsection (7) of this section extends to the use of confinement as preventive force only if the actor takes all reasonable measures to terminate the confinement as soon as he knows that he safely can do so, unless the person confined has been arrested on a charge of crime.</a:t>
            </a:r>
          </a:p>
          <a:p>
            <a:pPr>
              <a:buNone/>
            </a:pPr>
            <a:endParaRPr lang="en-US" sz="2400" dirty="0"/>
          </a:p>
        </p:txBody>
      </p:sp>
      <p:sp>
        <p:nvSpPr>
          <p:cNvPr id="4" name="TextBox 3"/>
          <p:cNvSpPr txBox="1"/>
          <p:nvPr/>
        </p:nvSpPr>
        <p:spPr>
          <a:xfrm>
            <a:off x="2460396" y="1094509"/>
            <a:ext cx="4675695" cy="369332"/>
          </a:xfrm>
          <a:prstGeom prst="rect">
            <a:avLst/>
          </a:prstGeom>
          <a:noFill/>
        </p:spPr>
        <p:txBody>
          <a:bodyPr wrap="square" rtlCol="0">
            <a:spAutoFit/>
          </a:bodyPr>
          <a:lstStyle/>
          <a:p>
            <a:pPr algn="ctr"/>
            <a:r>
              <a:rPr lang="en-US" dirty="0"/>
              <a:t>Nebraska Revised Statute § 28-1412 </a:t>
            </a:r>
            <a:r>
              <a:rPr lang="en-US" sz="1700" dirty="0"/>
              <a:t>(Continued)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463842"/>
            <a:ext cx="8922327" cy="5588119"/>
          </a:xfrm>
        </p:spPr>
        <p:txBody>
          <a:bodyPr>
            <a:normAutofit fontScale="85000" lnSpcReduction="20000"/>
          </a:bodyPr>
          <a:lstStyle/>
          <a:p>
            <a:pPr>
              <a:buNone/>
            </a:pPr>
            <a:r>
              <a:rPr lang="en-US" sz="2400" u="sng" dirty="0"/>
              <a:t>Use of force by person with special responsibility for care, discipline, or safety of others:</a:t>
            </a:r>
            <a:endParaRPr lang="en-US" sz="2400" dirty="0"/>
          </a:p>
          <a:p>
            <a:pPr marL="0" indent="0">
              <a:buNone/>
            </a:pPr>
            <a:r>
              <a:rPr lang="en-US" sz="2400" dirty="0"/>
              <a:t>The use of force upon or toward the person of another is justifiable if:</a:t>
            </a:r>
          </a:p>
          <a:p>
            <a:pPr marL="0" indent="0">
              <a:buNone/>
            </a:pPr>
            <a:r>
              <a:rPr lang="en-US" sz="2400" dirty="0"/>
              <a:t>(1) The actor is the parent or guardian or other person similarly responsible for the general care and supervision of a minor or a person acting at the request of such parent, guardian, or other responsible person and:</a:t>
            </a:r>
          </a:p>
          <a:p>
            <a:pPr marL="0" indent="0">
              <a:buNone/>
            </a:pPr>
            <a:r>
              <a:rPr lang="en-US" sz="2400" dirty="0"/>
              <a:t>(a) Such force is used for the purpose of safeguarding or promoting the welfare of the minor, including the prevention or punishment of his or her misconduct; and</a:t>
            </a:r>
          </a:p>
          <a:p>
            <a:pPr marL="0" indent="0">
              <a:buNone/>
            </a:pPr>
            <a:r>
              <a:rPr lang="en-US" sz="2400" dirty="0"/>
              <a:t>(b) Such force used is not designed to cause or known to create a substantial risk of causing death, serious bodily harm, disfigurement, extreme pain or mental distress, or gross degradation;</a:t>
            </a:r>
          </a:p>
          <a:p>
            <a:pPr marL="0" indent="0">
              <a:buNone/>
            </a:pPr>
            <a:r>
              <a:rPr lang="en-US" sz="2400" dirty="0"/>
              <a:t>(2) The actor is the guardian or other person similarly responsible for the general care and supervision of an incompetent person and:</a:t>
            </a:r>
          </a:p>
          <a:p>
            <a:pPr marL="0" indent="0">
              <a:buNone/>
            </a:pPr>
            <a:r>
              <a:rPr lang="en-US" sz="2400" dirty="0"/>
              <a:t>(a) Such force is used for the purpose of safeguarding or promoting the welfare of the incompetent person, including the prevention of his or her misconduct, or, when such incompetent person is in a hospital or other institution for his or her care and custody, for the maintenance of reasonable discipline in such institution; and</a:t>
            </a:r>
          </a:p>
          <a:p>
            <a:pPr marL="0" indent="0">
              <a:buNone/>
            </a:pPr>
            <a:r>
              <a:rPr lang="en-US" sz="2400" dirty="0"/>
              <a:t>(b) Such force used is not designed to cause or known to create a substantial risk of causing death, serious bodily harm, disfigurement, extreme or unnecessary pain, mental distress, or humiliation;</a:t>
            </a:r>
          </a:p>
          <a:p>
            <a:pPr>
              <a:buNone/>
            </a:pPr>
            <a:endParaRPr lang="en-US" sz="2400" dirty="0"/>
          </a:p>
        </p:txBody>
      </p:sp>
      <p:sp>
        <p:nvSpPr>
          <p:cNvPr id="4" name="TextBox 3"/>
          <p:cNvSpPr txBox="1"/>
          <p:nvPr/>
        </p:nvSpPr>
        <p:spPr>
          <a:xfrm>
            <a:off x="2563102" y="1064481"/>
            <a:ext cx="3948545" cy="369332"/>
          </a:xfrm>
          <a:prstGeom prst="rect">
            <a:avLst/>
          </a:prstGeom>
          <a:noFill/>
        </p:spPr>
        <p:txBody>
          <a:bodyPr wrap="square" rtlCol="0">
            <a:spAutoFit/>
          </a:bodyPr>
          <a:lstStyle/>
          <a:p>
            <a:pPr algn="ctr"/>
            <a:r>
              <a:rPr lang="en-US" dirty="0"/>
              <a:t>Nebraska Revised Statute § 28-1413</a:t>
            </a:r>
          </a:p>
        </p:txBody>
      </p:sp>
      <p:cxnSp>
        <p:nvCxnSpPr>
          <p:cNvPr id="8" name="Straight Arrow Connector 7"/>
          <p:cNvCxnSpPr/>
          <p:nvPr/>
        </p:nvCxnSpPr>
        <p:spPr>
          <a:xfrm flipV="1">
            <a:off x="6691745" y="6608619"/>
            <a:ext cx="142701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740841"/>
            <a:ext cx="8922327" cy="4784653"/>
          </a:xfrm>
        </p:spPr>
        <p:txBody>
          <a:bodyPr>
            <a:normAutofit fontScale="70000" lnSpcReduction="20000"/>
          </a:bodyPr>
          <a:lstStyle/>
          <a:p>
            <a:pPr marL="0" indent="0">
              <a:buNone/>
            </a:pPr>
            <a:r>
              <a:rPr lang="en-US" sz="2400" dirty="0"/>
              <a:t>(3) The actor is a doctor or other therapist or a person assisting him or her at his or her direction and:</a:t>
            </a:r>
          </a:p>
          <a:p>
            <a:pPr marL="0" indent="0">
              <a:buNone/>
            </a:pPr>
            <a:r>
              <a:rPr lang="en-US" sz="2400" dirty="0"/>
              <a:t>(a) Such force is used for the purpose of administering a recognized form of treatment which the actor believes to be adapted to promoting the physical or mental health of the patient; and</a:t>
            </a:r>
          </a:p>
          <a:p>
            <a:pPr marL="0" indent="0">
              <a:buNone/>
            </a:pPr>
            <a:r>
              <a:rPr lang="en-US" sz="2400" dirty="0"/>
              <a:t>(b) Such treatment is administered with the consent of the patient or, if the patient is a minor or an incompetent person, with the consent of his or her parent or guardian or other person legally competent to consent in his or her behalf or the treatment is administered in an emergency when the actor believes that no one competent to consent can be consulted and that a reasonable person, wishing to safeguard the welfare of the patient, would consent;</a:t>
            </a:r>
          </a:p>
          <a:p>
            <a:pPr marL="0" indent="0">
              <a:buNone/>
            </a:pPr>
            <a:r>
              <a:rPr lang="en-US" sz="2400" dirty="0"/>
              <a:t>(4) The actor is a warden or other authorized official of a correctional institution and:</a:t>
            </a:r>
          </a:p>
          <a:p>
            <a:pPr marL="0" indent="0">
              <a:buNone/>
            </a:pPr>
            <a:r>
              <a:rPr lang="en-US" sz="2400" dirty="0"/>
              <a:t>(a) He or she believes that the force used is necessary for the purpose of enforcing the lawful rules or procedures of the institution, unless his or her belief in the lawfulness of the rule or procedure sought to be enforced is erroneous and his or her error is the result of ignorance or mistake as to the provisions of sections </a:t>
            </a:r>
            <a:r>
              <a:rPr lang="en-US" sz="2400" dirty="0">
                <a:hlinkClick r:id="rId2"/>
              </a:rPr>
              <a:t>28-1406</a:t>
            </a:r>
            <a:r>
              <a:rPr lang="en-US" sz="2400" dirty="0"/>
              <a:t> to </a:t>
            </a:r>
            <a:r>
              <a:rPr lang="en-US" sz="2400" dirty="0">
                <a:hlinkClick r:id="rId3"/>
              </a:rPr>
              <a:t>28-1416</a:t>
            </a:r>
            <a:r>
              <a:rPr lang="en-US" sz="2400" dirty="0"/>
              <a:t>, any other provision of the criminal law, or the law governing the administration of the institution;</a:t>
            </a:r>
          </a:p>
          <a:p>
            <a:pPr marL="0" indent="0">
              <a:buNone/>
            </a:pPr>
            <a:r>
              <a:rPr lang="en-US" sz="2400" dirty="0"/>
              <a:t>(b) The nature or degree of force used is not forbidden by section </a:t>
            </a:r>
            <a:r>
              <a:rPr lang="en-US" sz="2400" dirty="0">
                <a:hlinkClick r:id="rId4"/>
              </a:rPr>
              <a:t>28-1408</a:t>
            </a:r>
            <a:r>
              <a:rPr lang="en-US" sz="2400" dirty="0"/>
              <a:t> or </a:t>
            </a:r>
            <a:r>
              <a:rPr lang="en-US" sz="2400" dirty="0">
                <a:hlinkClick r:id="rId5"/>
              </a:rPr>
              <a:t>28-1409</a:t>
            </a:r>
            <a:r>
              <a:rPr lang="en-US" sz="2400" dirty="0"/>
              <a:t>; and</a:t>
            </a:r>
          </a:p>
          <a:p>
            <a:pPr marL="0" indent="0">
              <a:buNone/>
            </a:pPr>
            <a:r>
              <a:rPr lang="en-US" sz="2400" dirty="0"/>
              <a:t>(c) If deadly force is used, its use is otherwise justifiable under sections </a:t>
            </a:r>
            <a:r>
              <a:rPr lang="en-US" sz="2400" dirty="0">
                <a:hlinkClick r:id="rId2"/>
              </a:rPr>
              <a:t>28-1406</a:t>
            </a:r>
            <a:r>
              <a:rPr lang="en-US" sz="2400" dirty="0"/>
              <a:t> to </a:t>
            </a:r>
            <a:r>
              <a:rPr lang="en-US" sz="2400" dirty="0">
                <a:hlinkClick r:id="rId3"/>
              </a:rPr>
              <a:t>28-1416</a:t>
            </a:r>
            <a:r>
              <a:rPr lang="en-US" sz="2400" dirty="0"/>
              <a:t>;</a:t>
            </a:r>
          </a:p>
          <a:p>
            <a:pPr>
              <a:buNone/>
            </a:pPr>
            <a:endParaRPr lang="en-US" sz="2400" dirty="0"/>
          </a:p>
        </p:txBody>
      </p:sp>
      <p:sp>
        <p:nvSpPr>
          <p:cNvPr id="4" name="TextBox 3"/>
          <p:cNvSpPr txBox="1"/>
          <p:nvPr/>
        </p:nvSpPr>
        <p:spPr>
          <a:xfrm>
            <a:off x="2280792" y="1076014"/>
            <a:ext cx="4582416" cy="630942"/>
          </a:xfrm>
          <a:prstGeom prst="rect">
            <a:avLst/>
          </a:prstGeom>
          <a:noFill/>
        </p:spPr>
        <p:txBody>
          <a:bodyPr wrap="square" rtlCol="0">
            <a:spAutoFit/>
          </a:bodyPr>
          <a:lstStyle/>
          <a:p>
            <a:pPr algn="ctr"/>
            <a:r>
              <a:rPr lang="en-US" dirty="0"/>
              <a:t>Nebraska Revised Statute § 28-1413 </a:t>
            </a:r>
            <a:r>
              <a:rPr lang="en-US" sz="1700" dirty="0"/>
              <a:t>(Continued)</a:t>
            </a:r>
          </a:p>
        </p:txBody>
      </p:sp>
      <p:cxnSp>
        <p:nvCxnSpPr>
          <p:cNvPr id="5" name="Straight Arrow Connector 4"/>
          <p:cNvCxnSpPr/>
          <p:nvPr/>
        </p:nvCxnSpPr>
        <p:spPr>
          <a:xfrm flipV="1">
            <a:off x="6691745" y="6608619"/>
            <a:ext cx="142701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453"/>
            <a:ext cx="8229600" cy="1143000"/>
          </a:xfrm>
        </p:spPr>
        <p:txBody>
          <a:bodyPr>
            <a:normAutofit fontScale="90000"/>
          </a:bodyPr>
          <a:lstStyle/>
          <a:p>
            <a:r>
              <a:rPr lang="en-US" dirty="0"/>
              <a:t>Lesson 1:  Basic Firearm Knowledge and Firearms Preparedness </a:t>
            </a:r>
          </a:p>
        </p:txBody>
      </p:sp>
      <p:sp>
        <p:nvSpPr>
          <p:cNvPr id="4" name="Title 1"/>
          <p:cNvSpPr txBox="1">
            <a:spLocks/>
          </p:cNvSpPr>
          <p:nvPr/>
        </p:nvSpPr>
        <p:spPr>
          <a:xfrm>
            <a:off x="457200" y="274638"/>
            <a:ext cx="8229600" cy="9073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5" descr="ruger"/>
          <p:cNvPicPr>
            <a:picLocks noChangeAspect="1"/>
          </p:cNvPicPr>
          <p:nvPr/>
        </p:nvPicPr>
        <p:blipFill>
          <a:blip r:embed="rId2"/>
          <a:srcRect l="25694" t="18541" r="32758" b="64703"/>
          <a:stretch>
            <a:fillRect/>
          </a:stretch>
        </p:blipFill>
        <p:spPr>
          <a:xfrm>
            <a:off x="2544606" y="5163435"/>
            <a:ext cx="4469370" cy="1456627"/>
          </a:xfrm>
          <a:prstGeom prst="rect">
            <a:avLst/>
          </a:prstGeom>
        </p:spPr>
      </p:pic>
      <p:sp>
        <p:nvSpPr>
          <p:cNvPr id="5" name="Content Placeholder 2"/>
          <p:cNvSpPr txBox="1">
            <a:spLocks/>
          </p:cNvSpPr>
          <p:nvPr/>
        </p:nvSpPr>
        <p:spPr>
          <a:xfrm>
            <a:off x="424206" y="1856290"/>
            <a:ext cx="8012784" cy="35075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barrel is a metal tube through which a bullet passes on its way to a target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1.  </a:t>
            </a:r>
            <a:r>
              <a:rPr kumimoji="0" lang="en-US" sz="2800" b="0" i="0" u="sng" strike="noStrike" kern="1200" cap="none" spc="0" normalizeH="0" baseline="0" noProof="0" dirty="0">
                <a:ln>
                  <a:noFill/>
                </a:ln>
                <a:solidFill>
                  <a:schemeClr val="tx1"/>
                </a:solidFill>
                <a:effectLst/>
                <a:uLnTx/>
                <a:uFillTx/>
                <a:latin typeface="+mn-lt"/>
                <a:ea typeface="+mn-ea"/>
                <a:cs typeface="+mn-cs"/>
              </a:rPr>
              <a:t>Bore</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Inside of the</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barrel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2.  </a:t>
            </a:r>
            <a:r>
              <a:rPr kumimoji="0" lang="en-US" sz="2800" b="0" i="0" u="sng" strike="noStrike" kern="1200" cap="none" spc="0" normalizeH="0" baseline="0" noProof="0" dirty="0">
                <a:ln>
                  <a:noFill/>
                </a:ln>
                <a:solidFill>
                  <a:schemeClr val="tx1"/>
                </a:solidFill>
                <a:effectLst/>
                <a:uLnTx/>
                <a:uFillTx/>
                <a:latin typeface="+mn-lt"/>
                <a:ea typeface="+mn-ea"/>
                <a:cs typeface="+mn-cs"/>
              </a:rPr>
              <a:t>Rifling</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Combination of lands and grooves    					</a:t>
            </a:r>
            <a:r>
              <a:rPr lang="en-US" sz="2800" dirty="0"/>
              <a:t>    </a:t>
            </a:r>
            <a:r>
              <a:rPr kumimoji="0" lang="en-US" sz="2800" b="0" i="0" u="none" strike="noStrike" kern="1200" cap="none" spc="0" normalizeH="0" baseline="0" noProof="0" dirty="0">
                <a:ln>
                  <a:noFill/>
                </a:ln>
                <a:solidFill>
                  <a:schemeClr val="tx1"/>
                </a:solidFill>
                <a:effectLst/>
                <a:uLnTx/>
                <a:uFillTx/>
                <a:latin typeface="+mn-lt"/>
                <a:ea typeface="+mn-ea"/>
                <a:cs typeface="+mn-cs"/>
              </a:rPr>
              <a:t>which adds flight stability, accuracy 						</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and distance to a bullet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3.  </a:t>
            </a:r>
            <a:r>
              <a:rPr kumimoji="0" lang="en-US" sz="2800" b="0" i="0" u="sng" strike="noStrike" kern="1200" cap="none" spc="0" normalizeH="0" baseline="0" noProof="0" dirty="0">
                <a:ln>
                  <a:noFill/>
                </a:ln>
                <a:solidFill>
                  <a:schemeClr val="tx1"/>
                </a:solidFill>
                <a:effectLst/>
                <a:uLnTx/>
                <a:uFillTx/>
                <a:latin typeface="+mn-lt"/>
                <a:ea typeface="+mn-ea"/>
                <a:cs typeface="+mn-cs"/>
              </a:rPr>
              <a:t>Caliber</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The diameter</a:t>
            </a:r>
            <a:r>
              <a:rPr kumimoji="0" lang="en-US" sz="2800" b="0" i="0" u="none" strike="noStrike" kern="1200" cap="none" spc="0" normalizeH="0" noProof="0" dirty="0">
                <a:ln>
                  <a:noFill/>
                </a:ln>
                <a:solidFill>
                  <a:schemeClr val="tx1"/>
                </a:solidFill>
                <a:effectLst/>
                <a:uLnTx/>
                <a:uFillTx/>
                <a:latin typeface="+mn-lt"/>
                <a:ea typeface="+mn-ea"/>
                <a:cs typeface="+mn-cs"/>
              </a:rPr>
              <a:t> of the bullet</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p:txBody>
      </p:sp>
      <p:sp>
        <p:nvSpPr>
          <p:cNvPr id="8" name="TextBox 7"/>
          <p:cNvSpPr txBox="1"/>
          <p:nvPr/>
        </p:nvSpPr>
        <p:spPr>
          <a:xfrm>
            <a:off x="4572000" y="6038185"/>
            <a:ext cx="1660056" cy="400110"/>
          </a:xfrm>
          <a:prstGeom prst="rect">
            <a:avLst/>
          </a:prstGeom>
          <a:solidFill>
            <a:srgbClr val="FFFFFF"/>
          </a:solidFill>
        </p:spPr>
        <p:txBody>
          <a:bodyPr wrap="square" rtlCol="0">
            <a:spAutoFit/>
          </a:bodyPr>
          <a:lstStyle/>
          <a:p>
            <a:pPr algn="ctr"/>
            <a:r>
              <a:rPr lang="en-US" sz="2000" dirty="0"/>
              <a:t>Barrel</a:t>
            </a:r>
          </a:p>
        </p:txBody>
      </p:sp>
      <p:sp>
        <p:nvSpPr>
          <p:cNvPr id="7" name="TextBox 6"/>
          <p:cNvSpPr txBox="1"/>
          <p:nvPr/>
        </p:nvSpPr>
        <p:spPr>
          <a:xfrm>
            <a:off x="1896211" y="1380039"/>
            <a:ext cx="5236327" cy="369332"/>
          </a:xfrm>
          <a:prstGeom prst="rect">
            <a:avLst/>
          </a:prstGeom>
          <a:noFill/>
        </p:spPr>
        <p:txBody>
          <a:bodyPr wrap="square" rtlCol="0">
            <a:spAutoFit/>
          </a:bodyPr>
          <a:lstStyle/>
          <a:p>
            <a:pPr algn="ctr"/>
            <a:r>
              <a:rPr lang="en-US" dirty="0"/>
              <a:t>Barrel</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740841"/>
            <a:ext cx="8922327" cy="4784653"/>
          </a:xfrm>
        </p:spPr>
        <p:txBody>
          <a:bodyPr>
            <a:normAutofit fontScale="92500" lnSpcReduction="20000"/>
          </a:bodyPr>
          <a:lstStyle/>
          <a:p>
            <a:pPr marL="0" indent="0">
              <a:buNone/>
            </a:pPr>
            <a:r>
              <a:rPr lang="en-US" sz="2400" dirty="0"/>
              <a:t>(5) The actor is a person responsible for the safety of a vessel or an aircraft or a person acting at his or her direction and:</a:t>
            </a:r>
          </a:p>
          <a:p>
            <a:pPr marL="0" indent="0">
              <a:buNone/>
            </a:pPr>
            <a:r>
              <a:rPr lang="en-US" sz="2400" dirty="0"/>
              <a:t>(a) He or she believes that the force used is necessary to prevent interference with the operation of the vessel or aircraft or obstruction of the execution of a lawful order unless such belief in the lawfulness of the order is erroneous and such error is the result of ignorance or mistake as to the law defining such authority; and</a:t>
            </a:r>
          </a:p>
          <a:p>
            <a:pPr marL="0" indent="0">
              <a:buNone/>
            </a:pPr>
            <a:r>
              <a:rPr lang="en-US" sz="2400" dirty="0"/>
              <a:t>(b) If deadly force is used, its use is otherwise justifiable under sections </a:t>
            </a:r>
            <a:r>
              <a:rPr lang="en-US" sz="2400" dirty="0">
                <a:hlinkClick r:id="rId2"/>
              </a:rPr>
              <a:t>28-1406</a:t>
            </a:r>
            <a:r>
              <a:rPr lang="en-US" sz="2400" dirty="0"/>
              <a:t> to </a:t>
            </a:r>
            <a:r>
              <a:rPr lang="en-US" sz="2400" dirty="0">
                <a:hlinkClick r:id="rId3"/>
              </a:rPr>
              <a:t>28-1416</a:t>
            </a:r>
            <a:r>
              <a:rPr lang="en-US" sz="2400" dirty="0"/>
              <a:t>; and</a:t>
            </a:r>
          </a:p>
          <a:p>
            <a:pPr marL="0" indent="0">
              <a:buNone/>
            </a:pPr>
            <a:r>
              <a:rPr lang="en-US" sz="2400" dirty="0"/>
              <a:t>(6) The actor is a person who is authorized or required by law to maintain order or decorum in a vehicle, train, or other carrier or in a place where others are assembled, and:</a:t>
            </a:r>
          </a:p>
          <a:p>
            <a:pPr marL="0" indent="0">
              <a:buNone/>
            </a:pPr>
            <a:r>
              <a:rPr lang="en-US" sz="2400" dirty="0"/>
              <a:t>(a) He or she believes that the force used is necessary for such purpose; and</a:t>
            </a:r>
          </a:p>
          <a:p>
            <a:pPr marL="0" indent="0">
              <a:buNone/>
            </a:pPr>
            <a:r>
              <a:rPr lang="en-US" sz="2400" dirty="0"/>
              <a:t>(b) Such force used is not designed to cause or known to create a substantial risk of causing death, bodily harm, or extreme mental distress.</a:t>
            </a:r>
          </a:p>
          <a:p>
            <a:pPr>
              <a:buNone/>
            </a:pPr>
            <a:endParaRPr lang="en-US" sz="2400" dirty="0"/>
          </a:p>
        </p:txBody>
      </p:sp>
      <p:sp>
        <p:nvSpPr>
          <p:cNvPr id="4" name="TextBox 3"/>
          <p:cNvSpPr txBox="1"/>
          <p:nvPr/>
        </p:nvSpPr>
        <p:spPr>
          <a:xfrm>
            <a:off x="2023761" y="1076014"/>
            <a:ext cx="5041066" cy="369332"/>
          </a:xfrm>
          <a:prstGeom prst="rect">
            <a:avLst/>
          </a:prstGeom>
          <a:noFill/>
        </p:spPr>
        <p:txBody>
          <a:bodyPr wrap="square" rtlCol="0">
            <a:spAutoFit/>
          </a:bodyPr>
          <a:lstStyle/>
          <a:p>
            <a:pPr algn="ctr"/>
            <a:r>
              <a:rPr lang="en-US" dirty="0"/>
              <a:t>Nebraska Revised Statute § 28-1413 </a:t>
            </a:r>
            <a:r>
              <a:rPr lang="en-US" sz="1700" dirty="0"/>
              <a:t>(Continued)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463843"/>
            <a:ext cx="8922327" cy="5061652"/>
          </a:xfrm>
        </p:spPr>
        <p:txBody>
          <a:bodyPr>
            <a:normAutofit fontScale="77500" lnSpcReduction="20000"/>
          </a:bodyPr>
          <a:lstStyle/>
          <a:p>
            <a:pPr>
              <a:buNone/>
            </a:pPr>
            <a:r>
              <a:rPr lang="en-US" sz="2900" u="sng" dirty="0"/>
              <a:t>Mistake of law; reckless or negligent use of force:</a:t>
            </a:r>
            <a:endParaRPr lang="en-US" sz="2400" dirty="0"/>
          </a:p>
          <a:p>
            <a:pPr marL="0" indent="0">
              <a:buNone/>
            </a:pPr>
            <a:r>
              <a:rPr lang="en-US" sz="2400" dirty="0"/>
              <a:t>(1) The justification afforded by sections </a:t>
            </a:r>
            <a:r>
              <a:rPr lang="en-US" sz="2400" dirty="0">
                <a:hlinkClick r:id="rId2"/>
              </a:rPr>
              <a:t>28-1409</a:t>
            </a:r>
            <a:r>
              <a:rPr lang="en-US" sz="2400" dirty="0"/>
              <a:t> to </a:t>
            </a:r>
            <a:r>
              <a:rPr lang="en-US" sz="2400" dirty="0">
                <a:hlinkClick r:id="rId3"/>
              </a:rPr>
              <a:t>28-1412</a:t>
            </a:r>
            <a:r>
              <a:rPr lang="en-US" sz="2400" dirty="0"/>
              <a:t> is unavailable when:</a:t>
            </a:r>
          </a:p>
          <a:p>
            <a:pPr marL="0" indent="0">
              <a:buNone/>
            </a:pPr>
            <a:r>
              <a:rPr lang="en-US" sz="2400" dirty="0"/>
              <a:t>(a) The actor's belief in the unlawfulness of the force or conduct against which he employs protective force or his belief in the lawfulness of an arrest which he endeavors to effect by force is erroneous; and</a:t>
            </a:r>
          </a:p>
          <a:p>
            <a:pPr marL="0" indent="0">
              <a:buNone/>
            </a:pPr>
            <a:r>
              <a:rPr lang="en-US" sz="2400" dirty="0"/>
              <a:t>(b) His error is the result of ignorance or mistake as to the provisions of sections </a:t>
            </a:r>
            <a:r>
              <a:rPr lang="en-US" sz="2400" dirty="0">
                <a:hlinkClick r:id="rId4"/>
              </a:rPr>
              <a:t>28-1406</a:t>
            </a:r>
            <a:r>
              <a:rPr lang="en-US" sz="2400" dirty="0"/>
              <a:t> to </a:t>
            </a:r>
            <a:r>
              <a:rPr lang="en-US" sz="2400" dirty="0">
                <a:hlinkClick r:id="rId5"/>
              </a:rPr>
              <a:t>28-1416</a:t>
            </a:r>
            <a:r>
              <a:rPr lang="en-US" sz="2400" dirty="0"/>
              <a:t>, any other provision of the criminal law, or the law governing the legality of an arrest or search.</a:t>
            </a:r>
          </a:p>
          <a:p>
            <a:pPr marL="0" indent="0">
              <a:buNone/>
            </a:pPr>
            <a:r>
              <a:rPr lang="en-US" sz="2400" dirty="0"/>
              <a:t>(2) When the actor believes that the use of force upon or toward the person of another is necessary for any of the purposes for which such belief would establish a justification under sections </a:t>
            </a:r>
            <a:r>
              <a:rPr lang="en-US" sz="2400" dirty="0">
                <a:hlinkClick r:id="rId6"/>
              </a:rPr>
              <a:t>28-1408</a:t>
            </a:r>
            <a:r>
              <a:rPr lang="en-US" sz="2400" dirty="0"/>
              <a:t> to </a:t>
            </a:r>
            <a:r>
              <a:rPr lang="en-US" sz="2400" dirty="0">
                <a:hlinkClick r:id="rId7"/>
              </a:rPr>
              <a:t>28-1413</a:t>
            </a:r>
            <a:r>
              <a:rPr lang="en-US" sz="2400" dirty="0"/>
              <a:t> but the actor is reckless or negligent in having such belief or in acquiring or failing to acquire any knowledge or belief which is material to the justifiability of his use of force, the justification afforded by those sections is unavailable in a prosecution for an offense for which recklessness or negligence, as the case may be, suffices to establish culpability.</a:t>
            </a:r>
          </a:p>
          <a:p>
            <a:pPr marL="0" indent="0">
              <a:buNone/>
            </a:pPr>
            <a:r>
              <a:rPr lang="en-US" sz="2400" dirty="0"/>
              <a:t>(3) When the actor is justified under sections </a:t>
            </a:r>
            <a:r>
              <a:rPr lang="en-US" sz="2400" dirty="0">
                <a:hlinkClick r:id="rId6"/>
              </a:rPr>
              <a:t>28-1408</a:t>
            </a:r>
            <a:r>
              <a:rPr lang="en-US" sz="2400" dirty="0"/>
              <a:t> to </a:t>
            </a:r>
            <a:r>
              <a:rPr lang="en-US" sz="2400" dirty="0">
                <a:hlinkClick r:id="rId7"/>
              </a:rPr>
              <a:t>28-1413</a:t>
            </a:r>
            <a:r>
              <a:rPr lang="en-US" sz="2400" dirty="0"/>
              <a:t> in using force upon or toward the person of another but he recklessly or negligently injures or creates a risk of injury to innocent persons, the justification afforded by those sections is unavailable in a prosecution for such recklessness or negligence towards innocent persons.</a:t>
            </a:r>
          </a:p>
          <a:p>
            <a:pPr>
              <a:buNone/>
            </a:pPr>
            <a:endParaRPr lang="en-US" sz="2400" dirty="0"/>
          </a:p>
        </p:txBody>
      </p:sp>
      <p:sp>
        <p:nvSpPr>
          <p:cNvPr id="4" name="TextBox 3"/>
          <p:cNvSpPr txBox="1"/>
          <p:nvPr/>
        </p:nvSpPr>
        <p:spPr>
          <a:xfrm>
            <a:off x="2563102" y="1064481"/>
            <a:ext cx="3948545" cy="369332"/>
          </a:xfrm>
          <a:prstGeom prst="rect">
            <a:avLst/>
          </a:prstGeom>
          <a:noFill/>
        </p:spPr>
        <p:txBody>
          <a:bodyPr wrap="square" rtlCol="0">
            <a:spAutoFit/>
          </a:bodyPr>
          <a:lstStyle/>
          <a:p>
            <a:pPr algn="ctr"/>
            <a:r>
              <a:rPr lang="en-US" dirty="0"/>
              <a:t>Nebraska Revised Statute § 28-1414</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463843"/>
            <a:ext cx="8922327" cy="5061652"/>
          </a:xfrm>
        </p:spPr>
        <p:txBody>
          <a:bodyPr>
            <a:normAutofit/>
          </a:bodyPr>
          <a:lstStyle/>
          <a:p>
            <a:pPr marL="0" indent="0">
              <a:buNone/>
            </a:pPr>
            <a:r>
              <a:rPr lang="en-US" sz="2000" u="sng" dirty="0"/>
              <a:t>Justification in property crimes:</a:t>
            </a:r>
            <a:br>
              <a:rPr lang="en-US" sz="2400" dirty="0"/>
            </a:br>
            <a:r>
              <a:rPr lang="en-US" sz="1800" dirty="0"/>
              <a:t>Conduct involving the appropriation, seizure or destruction of, damage to, intrusion on or interference with property is justifiable under circumstances which would establish a defense of privilege in a civil action based thereon, unless:</a:t>
            </a:r>
          </a:p>
          <a:p>
            <a:pPr marL="0" indent="0">
              <a:buNone/>
            </a:pPr>
            <a:r>
              <a:rPr lang="en-US" sz="1800" dirty="0"/>
              <a:t>(1) Sections </a:t>
            </a:r>
            <a:r>
              <a:rPr lang="en-US" sz="1800" dirty="0">
                <a:hlinkClick r:id="rId2"/>
              </a:rPr>
              <a:t>28-1406</a:t>
            </a:r>
            <a:r>
              <a:rPr lang="en-US" sz="1800" dirty="0"/>
              <a:t> to </a:t>
            </a:r>
            <a:r>
              <a:rPr lang="en-US" sz="1800" dirty="0">
                <a:hlinkClick r:id="rId3"/>
              </a:rPr>
              <a:t>28-1416</a:t>
            </a:r>
            <a:r>
              <a:rPr lang="en-US" sz="1800" dirty="0"/>
              <a:t> or the law defining the offense deals with the specific situation involved; or</a:t>
            </a:r>
          </a:p>
          <a:p>
            <a:pPr marL="0" indent="0">
              <a:buNone/>
            </a:pPr>
            <a:r>
              <a:rPr lang="en-US" sz="1800" dirty="0"/>
              <a:t>(2) A legislative purpose to exclude the justification claimed otherwise plainly appears.</a:t>
            </a:r>
          </a:p>
          <a:p>
            <a:pPr>
              <a:buNone/>
            </a:pPr>
            <a:endParaRPr lang="en-US" sz="1800" dirty="0"/>
          </a:p>
          <a:p>
            <a:pPr algn="ctr">
              <a:buNone/>
            </a:pPr>
            <a:r>
              <a:rPr lang="en-US" sz="1800" dirty="0"/>
              <a:t>Nebraska Revised Statute § 28-1416</a:t>
            </a:r>
          </a:p>
          <a:p>
            <a:pPr marL="0" indent="0">
              <a:buNone/>
            </a:pPr>
            <a:r>
              <a:rPr lang="en-US" sz="2000" u="sng" dirty="0"/>
              <a:t>Justification an affirmative defense; available in certain civil actions.</a:t>
            </a:r>
            <a:br>
              <a:rPr lang="en-US" sz="1800" dirty="0"/>
            </a:br>
            <a:r>
              <a:rPr lang="en-US" sz="1800" dirty="0"/>
              <a:t>(1) In any prosecution based on conduct which is justifiable under sections </a:t>
            </a:r>
            <a:r>
              <a:rPr lang="en-US" sz="1800" dirty="0">
                <a:hlinkClick r:id="rId2"/>
              </a:rPr>
              <a:t>28-1406</a:t>
            </a:r>
            <a:r>
              <a:rPr lang="en-US" sz="1800" dirty="0"/>
              <a:t> to </a:t>
            </a:r>
            <a:r>
              <a:rPr lang="en-US" sz="1800" dirty="0">
                <a:hlinkClick r:id="rId3"/>
              </a:rPr>
              <a:t>28-1416</a:t>
            </a:r>
            <a:r>
              <a:rPr lang="en-US" sz="1800" dirty="0"/>
              <a:t>, justification is an affirmative defense.</a:t>
            </a:r>
          </a:p>
          <a:p>
            <a:pPr marL="0" indent="0">
              <a:buNone/>
            </a:pPr>
            <a:r>
              <a:rPr lang="en-US" sz="1800" dirty="0"/>
              <a:t>(2) The justification defenses provided for under sections </a:t>
            </a:r>
            <a:r>
              <a:rPr lang="en-US" sz="1800" dirty="0">
                <a:hlinkClick r:id="rId2"/>
              </a:rPr>
              <a:t>28-1406</a:t>
            </a:r>
            <a:r>
              <a:rPr lang="en-US" sz="1800" dirty="0"/>
              <a:t> to </a:t>
            </a:r>
            <a:r>
              <a:rPr lang="en-US" sz="1800" dirty="0">
                <a:hlinkClick r:id="rId3"/>
              </a:rPr>
              <a:t>28-1416</a:t>
            </a:r>
            <a:r>
              <a:rPr lang="en-US" sz="1800" dirty="0"/>
              <a:t> shall be available in any civil action for assault and battery or intentional wrongful death and, where applicable, shall be a bar to recovery.</a:t>
            </a:r>
          </a:p>
          <a:p>
            <a:pP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094509"/>
            <a:ext cx="3948545" cy="369332"/>
          </a:xfrm>
          <a:prstGeom prst="rect">
            <a:avLst/>
          </a:prstGeom>
          <a:noFill/>
        </p:spPr>
        <p:txBody>
          <a:bodyPr wrap="square" rtlCol="0">
            <a:spAutoFit/>
          </a:bodyPr>
          <a:lstStyle/>
          <a:p>
            <a:pPr algn="ctr"/>
            <a:r>
              <a:rPr lang="en-US" dirty="0"/>
              <a:t>Nebraska Revised Statute § 28-1415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768"/>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787237"/>
            <a:ext cx="8229601" cy="4738258"/>
          </a:xfrm>
        </p:spPr>
        <p:txBody>
          <a:bodyPr>
            <a:normAutofit/>
          </a:bodyPr>
          <a:lstStyle/>
          <a:p>
            <a:pPr>
              <a:buNone/>
            </a:pPr>
            <a:r>
              <a:rPr lang="en-US" sz="2200" u="sng" dirty="0"/>
              <a:t>Terroristic threats; penalty:</a:t>
            </a:r>
            <a:endParaRPr lang="en-US" sz="1800" dirty="0"/>
          </a:p>
          <a:p>
            <a:pPr marL="0" indent="0">
              <a:buNone/>
            </a:pPr>
            <a:r>
              <a:rPr lang="en-US" sz="1800" dirty="0"/>
              <a:t>(1) A person commits terroristic threats if he or she threatens to commit any crime of violence:</a:t>
            </a:r>
          </a:p>
          <a:p>
            <a:pPr marL="0" indent="0">
              <a:buNone/>
            </a:pPr>
            <a:r>
              <a:rPr lang="en-US" sz="1800" dirty="0"/>
              <a:t>(a) With the intent to terrorize another;</a:t>
            </a:r>
          </a:p>
          <a:p>
            <a:pPr marL="0" indent="0">
              <a:buNone/>
            </a:pPr>
            <a:r>
              <a:rPr lang="en-US" sz="1800" dirty="0"/>
              <a:t>(b) With the intent of causing the evacuation of a building, place of assembly, or facility of public transportation; or</a:t>
            </a:r>
          </a:p>
          <a:p>
            <a:pPr marL="0" indent="0">
              <a:buNone/>
            </a:pPr>
            <a:r>
              <a:rPr lang="en-US" sz="1800" dirty="0"/>
              <a:t>(c) In reckless disregard of the risk of causing such terror or evacuation.</a:t>
            </a:r>
          </a:p>
          <a:p>
            <a:pPr marL="0" indent="0">
              <a:buNone/>
            </a:pPr>
            <a:r>
              <a:rPr lang="en-US" sz="1800" dirty="0"/>
              <a:t>(2) Terroristic threats is a Class IIIA felony.</a:t>
            </a:r>
          </a:p>
          <a:p>
            <a:pP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131436"/>
            <a:ext cx="3948545" cy="369332"/>
          </a:xfrm>
          <a:prstGeom prst="rect">
            <a:avLst/>
          </a:prstGeom>
          <a:noFill/>
        </p:spPr>
        <p:txBody>
          <a:bodyPr wrap="square" rtlCol="0">
            <a:spAutoFit/>
          </a:bodyPr>
          <a:lstStyle/>
          <a:p>
            <a:pPr algn="ctr"/>
            <a:r>
              <a:rPr lang="en-US" dirty="0"/>
              <a:t>Nebraska Revised Statute § 28-311.01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478"/>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787236"/>
            <a:ext cx="8229601" cy="5070764"/>
          </a:xfrm>
        </p:spPr>
        <p:txBody>
          <a:bodyPr>
            <a:normAutofit fontScale="85000" lnSpcReduction="10000"/>
          </a:bodyPr>
          <a:lstStyle/>
          <a:p>
            <a:pPr>
              <a:buNone/>
            </a:pPr>
            <a:r>
              <a:rPr lang="en-US" sz="2200" u="sng" dirty="0"/>
              <a:t>Assault in the first degree; penalty:</a:t>
            </a:r>
            <a:endParaRPr lang="en-US" sz="2200" dirty="0"/>
          </a:p>
          <a:p>
            <a:pPr marL="0" indent="0">
              <a:buNone/>
            </a:pPr>
            <a:r>
              <a:rPr lang="en-US" sz="1800" dirty="0"/>
              <a:t>(1) A person commits the offense of assault in the first degree if he or she intentionally or knowingly causes serious bodily injury to another person.</a:t>
            </a:r>
          </a:p>
          <a:p>
            <a:pPr marL="0" indent="0">
              <a:buNone/>
            </a:pPr>
            <a:r>
              <a:rPr lang="en-US" sz="1800" dirty="0"/>
              <a:t>(2) Assault in the first degree shall be a Class II felony.</a:t>
            </a:r>
          </a:p>
          <a:p>
            <a:pPr>
              <a:buNone/>
            </a:pPr>
            <a:endParaRPr lang="en-US" sz="1800" dirty="0"/>
          </a:p>
          <a:p>
            <a:pPr algn="ctr">
              <a:buNone/>
            </a:pPr>
            <a:r>
              <a:rPr lang="en-US" sz="1900" dirty="0"/>
              <a:t>Nebraska Revised Statute § 28-309</a:t>
            </a:r>
          </a:p>
          <a:p>
            <a:pPr>
              <a:buNone/>
            </a:pPr>
            <a:r>
              <a:rPr lang="en-US" sz="2200" u="sng" dirty="0"/>
              <a:t>Assault in the second degree; penalty.</a:t>
            </a:r>
          </a:p>
          <a:p>
            <a:pPr marL="0" indent="0">
              <a:buNone/>
            </a:pPr>
            <a:r>
              <a:rPr lang="en-US" sz="2400" dirty="0"/>
              <a:t>(1) A person commits the offense of assault in the second degree if he or she:</a:t>
            </a:r>
          </a:p>
          <a:p>
            <a:pPr marL="0" indent="0">
              <a:buNone/>
            </a:pPr>
            <a:r>
              <a:rPr lang="en-US" sz="2400" dirty="0"/>
              <a:t>(a) Intentionally or knowingly causes bodily injury to another person with a dangerous instrument;</a:t>
            </a:r>
          </a:p>
          <a:p>
            <a:pPr marL="0" indent="0">
              <a:buNone/>
            </a:pPr>
            <a:r>
              <a:rPr lang="en-US" sz="2400" dirty="0"/>
              <a:t>(b) Recklessly causes serious bodily injury to another person with a dangerous instrument; or</a:t>
            </a:r>
          </a:p>
          <a:p>
            <a:pPr marL="0" indent="0">
              <a:buNone/>
            </a:pPr>
            <a:r>
              <a:rPr lang="en-US" sz="2400" dirty="0"/>
              <a:t>(c) Unlawfully strikes or wounds another (i) while legally confined in a jail or an adult correctional or penal institution, (ii) while otherwise in legal custody of the Department of Correctional Services, or (iii) while committed as a dangerous sex offender under the Sex Offender Commitment Act.</a:t>
            </a:r>
          </a:p>
          <a:p>
            <a:pPr marL="0" indent="0">
              <a:buNone/>
            </a:pPr>
            <a:r>
              <a:rPr lang="en-US" sz="2400" dirty="0"/>
              <a:t>(2) Assault in the second degree shall be a Class IIA felony.</a:t>
            </a:r>
          </a:p>
          <a:p>
            <a:pPr>
              <a:buNone/>
            </a:pPr>
            <a:endParaRPr lang="en-US" sz="1800" dirty="0"/>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159146"/>
            <a:ext cx="3948545" cy="369332"/>
          </a:xfrm>
          <a:prstGeom prst="rect">
            <a:avLst/>
          </a:prstGeom>
          <a:noFill/>
        </p:spPr>
        <p:txBody>
          <a:bodyPr wrap="square" rtlCol="0">
            <a:spAutoFit/>
          </a:bodyPr>
          <a:lstStyle/>
          <a:p>
            <a:pPr algn="ctr"/>
            <a:r>
              <a:rPr lang="en-US" dirty="0"/>
              <a:t>Nebraska Revised Statute § 28-308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22765"/>
            <a:ext cx="8229601" cy="5070764"/>
          </a:xfrm>
        </p:spPr>
        <p:txBody>
          <a:bodyPr>
            <a:normAutofit/>
          </a:bodyPr>
          <a:lstStyle/>
          <a:p>
            <a:pPr>
              <a:buNone/>
            </a:pPr>
            <a:r>
              <a:rPr lang="en-US" sz="2000" u="sng" dirty="0"/>
              <a:t>Assault in the third degree; penalty.</a:t>
            </a:r>
            <a:endParaRPr lang="en-US" sz="1800" dirty="0"/>
          </a:p>
          <a:p>
            <a:pPr marL="0" indent="0">
              <a:buNone/>
            </a:pPr>
            <a:r>
              <a:rPr lang="en-US" sz="1800" dirty="0"/>
              <a:t>(1) A person commits the offense of assault in the third degree if he:</a:t>
            </a:r>
          </a:p>
          <a:p>
            <a:pPr marL="0" indent="0">
              <a:buNone/>
            </a:pPr>
            <a:r>
              <a:rPr lang="en-US" sz="1800" dirty="0"/>
              <a:t>(a) Intentionally, knowingly, or recklessly causes bodily injury to another person; or</a:t>
            </a:r>
          </a:p>
          <a:p>
            <a:pPr marL="0" indent="0">
              <a:buNone/>
            </a:pPr>
            <a:r>
              <a:rPr lang="en-US" sz="1800" dirty="0"/>
              <a:t>(b) Threatens another in a menacing manner.</a:t>
            </a:r>
          </a:p>
          <a:p>
            <a:pPr marL="0" indent="0">
              <a:buNone/>
            </a:pPr>
            <a:r>
              <a:rPr lang="en-US" sz="1800" dirty="0"/>
              <a:t>(2) Assault in the third degree shall be a Class I misdemeanor unless committed in a fight or scuffle entered into by mutual consent, in which case it shall be a Class II misdemeanor.</a:t>
            </a:r>
          </a:p>
          <a:p>
            <a:pPr>
              <a:buNone/>
            </a:pPr>
            <a:endParaRPr lang="en-US" sz="1800" dirty="0"/>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348363"/>
            <a:ext cx="3948545" cy="369332"/>
          </a:xfrm>
          <a:prstGeom prst="rect">
            <a:avLst/>
          </a:prstGeom>
          <a:noFill/>
        </p:spPr>
        <p:txBody>
          <a:bodyPr wrap="square" rtlCol="0">
            <a:spAutoFit/>
          </a:bodyPr>
          <a:lstStyle/>
          <a:p>
            <a:pPr algn="ctr"/>
            <a:r>
              <a:rPr lang="en-US" dirty="0"/>
              <a:t>Nebraska Revised Statute § 28-310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4783610"/>
          </a:xfrm>
        </p:spPr>
        <p:txBody>
          <a:bodyPr>
            <a:normAutofit fontScale="55000" lnSpcReduction="20000"/>
          </a:bodyPr>
          <a:lstStyle/>
          <a:p>
            <a:pPr>
              <a:buNone/>
            </a:pPr>
            <a:r>
              <a:rPr lang="en-US" sz="2400" u="sng" dirty="0"/>
              <a:t>Use of Restricted Ammunition:</a:t>
            </a:r>
          </a:p>
          <a:p>
            <a:pPr marL="0" indent="0">
              <a:buNone/>
            </a:pPr>
            <a:r>
              <a:rPr lang="en-US" dirty="0"/>
              <a:t>(a) (1) Whoever, during and in relation to the commission of a crime of violence or drug trafficking crime (including a crime of violence or drug trafficking crime which provides for an enhanced punishment if committed by the use of a deadly or dangerous weapon or device) for which he may be prosecuted in a court of the United States, uses or carries a firearm and is in possession of armor piercing ammunition capable of being fired in that firearm, shall, in addition to the punishment provided for the commission of such crime of violence or drug trafficking crime be sentenced to a term of imprisonment for not less than five years.</a:t>
            </a:r>
          </a:p>
          <a:p>
            <a:pPr marL="0" indent="0">
              <a:buNone/>
            </a:pPr>
            <a:r>
              <a:rPr lang="en-US" dirty="0"/>
              <a:t>(2) For purposes of this subsection, the term “drug trafficking crime” means any felony punishable under the Controlled Substances Act (</a:t>
            </a:r>
            <a:r>
              <a:rPr lang="en-US" dirty="0">
                <a:hlinkClick r:id="rId2" tooltip="§ 801 - Congressional findings and declarations: controlled substances"/>
              </a:rPr>
              <a:t>21 U.S.C. 801</a:t>
            </a:r>
            <a:r>
              <a:rPr lang="en-US" dirty="0"/>
              <a:t> et seq.), the Controlled Substances Import and Export Act (</a:t>
            </a:r>
            <a:r>
              <a:rPr lang="en-US" dirty="0">
                <a:hlinkClick r:id="rId3" tooltip="§ 951 - Definitions"/>
              </a:rPr>
              <a:t>21 U.S.C. 951</a:t>
            </a:r>
            <a:r>
              <a:rPr lang="en-US" dirty="0"/>
              <a:t> et seq.), or </a:t>
            </a:r>
            <a:r>
              <a:rPr lang="en-US" dirty="0">
                <a:hlinkClick r:id="rId4" tooltip="chapter 705 of title 46."/>
              </a:rPr>
              <a:t>chapter 705 of title 46.</a:t>
            </a:r>
            <a:r>
              <a:rPr lang="en-US" dirty="0"/>
              <a:t> </a:t>
            </a:r>
          </a:p>
          <a:p>
            <a:pPr marL="0" indent="0">
              <a:buNone/>
            </a:pPr>
            <a:r>
              <a:rPr lang="en-US" dirty="0"/>
              <a:t>(b) Notwithstanding any other provision of law, the court shall not suspend the sentence of any person convicted of a violation of this section, nor place the person on probation, nor shall the terms of imprisonment run concurrently with any other terms of imprisonment, including that imposed for the crime in which the armor piercing ammunition was used or possessed.</a:t>
            </a:r>
          </a:p>
        </p:txBody>
      </p:sp>
      <p:sp>
        <p:nvSpPr>
          <p:cNvPr id="4" name="TextBox 3"/>
          <p:cNvSpPr txBox="1"/>
          <p:nvPr/>
        </p:nvSpPr>
        <p:spPr>
          <a:xfrm>
            <a:off x="2522313" y="1428059"/>
            <a:ext cx="3948545" cy="646331"/>
          </a:xfrm>
          <a:prstGeom prst="rect">
            <a:avLst/>
          </a:prstGeom>
          <a:noFill/>
        </p:spPr>
        <p:txBody>
          <a:bodyPr wrap="square" rtlCol="0">
            <a:spAutoFit/>
          </a:bodyPr>
          <a:lstStyle/>
          <a:p>
            <a:pPr algn="ctr"/>
            <a:r>
              <a:rPr lang="en-US" dirty="0"/>
              <a:t>18 U.S. Code § 929</a:t>
            </a:r>
          </a:p>
          <a:p>
            <a:pPr algn="ct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5070764"/>
          </a:xfrm>
        </p:spPr>
        <p:txBody>
          <a:bodyPr>
            <a:normAutofit/>
          </a:bodyPr>
          <a:lstStyle/>
          <a:p>
            <a:pPr marL="457200" indent="-457200" algn="ctr">
              <a:buNone/>
            </a:pPr>
            <a:endParaRPr lang="en-US" sz="2400" dirty="0"/>
          </a:p>
          <a:p>
            <a:pPr marL="1257300" lvl="2" indent="-457200">
              <a:lnSpc>
                <a:spcPct val="200000"/>
              </a:lnSpc>
              <a:buFont typeface="+mj-lt"/>
              <a:buAutoNum type="arabicPeriod"/>
            </a:pPr>
            <a:r>
              <a:rPr lang="en-US" dirty="0"/>
              <a:t>Immediate Threat</a:t>
            </a:r>
          </a:p>
          <a:p>
            <a:pPr marL="1257300" lvl="2" indent="-457200">
              <a:lnSpc>
                <a:spcPct val="200000"/>
              </a:lnSpc>
              <a:buFont typeface="+mj-lt"/>
              <a:buAutoNum type="arabicPeriod"/>
            </a:pPr>
            <a:r>
              <a:rPr lang="en-US" dirty="0"/>
              <a:t>Serious Bodily Injury</a:t>
            </a:r>
          </a:p>
          <a:p>
            <a:pPr marL="1257300" lvl="2" indent="-457200">
              <a:lnSpc>
                <a:spcPct val="200000"/>
              </a:lnSpc>
              <a:buFont typeface="+mj-lt"/>
              <a:buAutoNum type="arabicPeriod"/>
            </a:pPr>
            <a:r>
              <a:rPr lang="en-US" dirty="0"/>
              <a:t>Gun Is Your Only Option</a:t>
            </a:r>
          </a:p>
        </p:txBody>
      </p:sp>
      <p:sp>
        <p:nvSpPr>
          <p:cNvPr id="4" name="TextBox 3"/>
          <p:cNvSpPr txBox="1"/>
          <p:nvPr/>
        </p:nvSpPr>
        <p:spPr>
          <a:xfrm>
            <a:off x="2316006" y="1394529"/>
            <a:ext cx="4697537" cy="646331"/>
          </a:xfrm>
          <a:prstGeom prst="rect">
            <a:avLst/>
          </a:prstGeom>
          <a:noFill/>
        </p:spPr>
        <p:txBody>
          <a:bodyPr wrap="square" rtlCol="0">
            <a:spAutoFit/>
          </a:bodyPr>
          <a:lstStyle/>
          <a:p>
            <a:pPr algn="ctr"/>
            <a:r>
              <a:rPr lang="en-US" dirty="0"/>
              <a:t>Three Basic “Rules” in a Self-Defense Situation</a:t>
            </a:r>
          </a:p>
          <a:p>
            <a:pPr algn="ct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50089"/>
          </a:xfrm>
        </p:spPr>
        <p:txBody>
          <a:bodyPr>
            <a:noAutofit/>
          </a:bodyPr>
          <a:lstStyle/>
          <a:p>
            <a:r>
              <a:rPr lang="en-US" sz="3600" dirty="0"/>
              <a:t>Lesson 6: Federal, State, and Local Laws Pertaining to the Use of a Handgun</a:t>
            </a:r>
            <a:br>
              <a:rPr lang="en-US" sz="3600" dirty="0"/>
            </a:br>
            <a:r>
              <a:rPr lang="en-US" sz="2400" dirty="0"/>
              <a:t>Title 272, Chapter 21</a:t>
            </a:r>
            <a:br>
              <a:rPr lang="en-US" sz="2400" dirty="0"/>
            </a:br>
            <a:r>
              <a:rPr lang="en-US" sz="2000" dirty="0"/>
              <a:t>Rules &amp; Regulations regarding Concealed Handgun Permits</a:t>
            </a:r>
            <a:br>
              <a:rPr lang="en-US" sz="2000" dirty="0"/>
            </a:br>
            <a:r>
              <a:rPr lang="en-US" sz="2000" i="1" dirty="0"/>
              <a:t>(downloadable version available on NSP or Secretary of State website)</a:t>
            </a:r>
          </a:p>
        </p:txBody>
      </p:sp>
      <p:sp>
        <p:nvSpPr>
          <p:cNvPr id="3" name="Content Placeholder 2"/>
          <p:cNvSpPr>
            <a:spLocks noGrp="1"/>
          </p:cNvSpPr>
          <p:nvPr>
            <p:ph idx="1"/>
          </p:nvPr>
        </p:nvSpPr>
        <p:spPr>
          <a:xfrm>
            <a:off x="457200" y="2709398"/>
            <a:ext cx="8229600" cy="4029509"/>
          </a:xfrm>
        </p:spPr>
        <p:txBody>
          <a:bodyPr>
            <a:normAutofit fontScale="62500" lnSpcReduction="20000"/>
          </a:bodyPr>
          <a:lstStyle/>
          <a:p>
            <a:r>
              <a:rPr lang="en-US" dirty="0"/>
              <a:t>Provides additional detail above and beyond statute regarding the CHP application process, training requirements and other information</a:t>
            </a:r>
          </a:p>
          <a:p>
            <a:pPr lvl="1"/>
            <a:r>
              <a:rPr lang="en-US" dirty="0"/>
              <a:t>Eligibility requirements</a:t>
            </a:r>
          </a:p>
          <a:p>
            <a:pPr lvl="1"/>
            <a:r>
              <a:rPr lang="en-US" dirty="0"/>
              <a:t>Reciprocity</a:t>
            </a:r>
          </a:p>
          <a:p>
            <a:pPr lvl="1"/>
            <a:r>
              <a:rPr lang="en-US" dirty="0"/>
              <a:t>Application form, process and required documentation</a:t>
            </a:r>
          </a:p>
          <a:p>
            <a:pPr lvl="1"/>
            <a:r>
              <a:rPr lang="en-US" dirty="0"/>
              <a:t>Issuance process</a:t>
            </a:r>
          </a:p>
          <a:p>
            <a:pPr lvl="1"/>
            <a:r>
              <a:rPr lang="en-US" dirty="0"/>
              <a:t>Fees</a:t>
            </a:r>
          </a:p>
          <a:p>
            <a:pPr lvl="1"/>
            <a:r>
              <a:rPr lang="en-US" dirty="0"/>
              <a:t>Renewal</a:t>
            </a:r>
          </a:p>
          <a:p>
            <a:pPr lvl="1"/>
            <a:r>
              <a:rPr lang="en-US" dirty="0"/>
              <a:t>Revocation</a:t>
            </a:r>
          </a:p>
          <a:p>
            <a:pPr lvl="1"/>
            <a:r>
              <a:rPr lang="en-US" dirty="0"/>
              <a:t>Rights of persons denied a permit</a:t>
            </a:r>
          </a:p>
          <a:p>
            <a:pPr lvl="1"/>
            <a:r>
              <a:rPr lang="en-US" dirty="0"/>
              <a:t>Change of name or address for a permit holder</a:t>
            </a:r>
          </a:p>
          <a:p>
            <a:pPr lvl="1"/>
            <a:r>
              <a:rPr lang="en-US" dirty="0"/>
              <a:t>Lost, stolen or damaged permits</a:t>
            </a:r>
          </a:p>
          <a:p>
            <a:pPr lvl="1"/>
            <a:r>
              <a:rPr lang="en-US" dirty="0"/>
              <a:t>Records maintained</a:t>
            </a:r>
          </a:p>
        </p:txBody>
      </p:sp>
    </p:spTree>
    <p:extLst>
      <p:ext uri="{BB962C8B-B14F-4D97-AF65-F5344CB8AC3E}">
        <p14:creationId xmlns:p14="http://schemas.microsoft.com/office/powerpoint/2010/main" val="7854177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442"/>
          </a:xfrm>
        </p:spPr>
        <p:txBody>
          <a:bodyPr>
            <a:normAutofit fontScale="90000"/>
          </a:bodyPr>
          <a:lstStyle/>
          <a:p>
            <a:r>
              <a:rPr lang="en-US" sz="4000" dirty="0"/>
              <a:t>Lesson 6: Federal, State, and Local Laws Pertaining to the Use of a Handgun</a:t>
            </a:r>
            <a:br>
              <a:rPr lang="en-US" dirty="0"/>
            </a:br>
            <a:r>
              <a:rPr lang="en-US" sz="2700" dirty="0"/>
              <a:t>Title 272, Chapter 21</a:t>
            </a:r>
            <a:br>
              <a:rPr lang="en-US" sz="2700" dirty="0"/>
            </a:br>
            <a:r>
              <a:rPr lang="en-US" sz="2200" dirty="0"/>
              <a:t>Rules &amp; Regulations regarding Concealed Handgun Permits</a:t>
            </a:r>
            <a:br>
              <a:rPr lang="en-US" sz="2200" dirty="0"/>
            </a:br>
            <a:r>
              <a:rPr lang="en-US" sz="2400" i="1" dirty="0"/>
              <a:t>(downloadable version available on NSP or Secretary of State website)</a:t>
            </a:r>
            <a:endParaRPr lang="en-US" sz="2200" dirty="0"/>
          </a:p>
        </p:txBody>
      </p:sp>
      <p:sp>
        <p:nvSpPr>
          <p:cNvPr id="3" name="Content Placeholder 2"/>
          <p:cNvSpPr>
            <a:spLocks noGrp="1"/>
          </p:cNvSpPr>
          <p:nvPr>
            <p:ph idx="1"/>
          </p:nvPr>
        </p:nvSpPr>
        <p:spPr>
          <a:xfrm>
            <a:off x="457200" y="2569872"/>
            <a:ext cx="8229600" cy="4288128"/>
          </a:xfrm>
        </p:spPr>
        <p:txBody>
          <a:bodyPr>
            <a:normAutofit fontScale="77500" lnSpcReduction="20000"/>
          </a:bodyPr>
          <a:lstStyle/>
          <a:p>
            <a:r>
              <a:rPr lang="en-US" dirty="0"/>
              <a:t>Prohibited places and premises</a:t>
            </a:r>
          </a:p>
          <a:p>
            <a:r>
              <a:rPr lang="en-US" dirty="0"/>
              <a:t>Obligations of a permit holder</a:t>
            </a:r>
          </a:p>
          <a:p>
            <a:r>
              <a:rPr lang="en-US" dirty="0"/>
              <a:t>Reporting injury or damage caused by firearm</a:t>
            </a:r>
          </a:p>
          <a:p>
            <a:r>
              <a:rPr lang="en-US" dirty="0"/>
              <a:t>Police and EMS personnel procedures</a:t>
            </a:r>
          </a:p>
          <a:p>
            <a:r>
              <a:rPr lang="en-US" dirty="0"/>
              <a:t>Training and safety course requirements &amp; content</a:t>
            </a:r>
          </a:p>
          <a:p>
            <a:r>
              <a:rPr lang="en-US" dirty="0"/>
              <a:t>Instructor qualifications</a:t>
            </a:r>
          </a:p>
          <a:p>
            <a:r>
              <a:rPr lang="en-US" dirty="0"/>
              <a:t>Instructor certification process</a:t>
            </a:r>
          </a:p>
          <a:p>
            <a:r>
              <a:rPr lang="en-US" dirty="0"/>
              <a:t>Handgun training and safety course instructor obligations</a:t>
            </a:r>
          </a:p>
          <a:p>
            <a:r>
              <a:rPr lang="en-US" dirty="0"/>
              <a:t>Training course administration</a:t>
            </a:r>
          </a:p>
          <a:p>
            <a:r>
              <a:rPr lang="en-US" dirty="0"/>
              <a:t>Penalties</a:t>
            </a:r>
          </a:p>
          <a:p>
            <a:endParaRPr lang="en-US" dirty="0"/>
          </a:p>
        </p:txBody>
      </p:sp>
    </p:spTree>
    <p:extLst>
      <p:ext uri="{BB962C8B-B14F-4D97-AF65-F5344CB8AC3E}">
        <p14:creationId xmlns:p14="http://schemas.microsoft.com/office/powerpoint/2010/main" val="196318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7"/>
          <p:cNvSpPr txBox="1">
            <a:spLocks/>
          </p:cNvSpPr>
          <p:nvPr/>
        </p:nvSpPr>
        <p:spPr>
          <a:xfrm>
            <a:off x="334652" y="2325658"/>
            <a:ext cx="4038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action is a group of moving parts used to load, fire, and unload the pistol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parts of the action differ between revolvers and semi-automatic pistols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8"/>
          <p:cNvSpPr txBox="1">
            <a:spLocks/>
          </p:cNvSpPr>
          <p:nvPr/>
        </p:nvSpPr>
        <p:spPr>
          <a:xfrm>
            <a:off x="4827309" y="2096797"/>
            <a:ext cx="4038600" cy="4525963"/>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effectLst/>
                <a:uLnTx/>
                <a:uFillTx/>
                <a:latin typeface="+mn-lt"/>
                <a:ea typeface="+mn-ea"/>
                <a:cs typeface="+mn-cs"/>
              </a:rPr>
              <a:t>Two</a:t>
            </a:r>
            <a:r>
              <a:rPr kumimoji="0" lang="en-US" sz="2800" b="0" i="0" u="none" strike="noStrike" kern="1200" cap="none" spc="0" normalizeH="0" baseline="0" noProof="0" dirty="0">
                <a:ln>
                  <a:noFill/>
                </a:ln>
                <a:solidFill>
                  <a:schemeClr val="accent3"/>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rPr>
              <a:t>types of revolver actions: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1.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2.  Double</a:t>
            </a:r>
            <a:r>
              <a:rPr kumimoji="0" lang="en-US" sz="2800" b="0" i="0" u="none" strike="noStrike" kern="1200" cap="none" spc="0" normalizeH="0" noProof="0" dirty="0">
                <a:ln>
                  <a:noFill/>
                </a:ln>
                <a:solidFill>
                  <a:srgbClr val="000000"/>
                </a:solidFill>
                <a:effectLst/>
                <a:uLnTx/>
                <a:uFillTx/>
                <a:latin typeface="+mn-lt"/>
                <a:ea typeface="+mn-ea"/>
                <a:cs typeface="+mn-cs"/>
              </a:rPr>
              <a:t> a</a:t>
            </a:r>
            <a:r>
              <a:rPr kumimoji="0" lang="en-US" sz="2800" b="0" i="0" u="none" strike="noStrike" kern="1200" cap="none" spc="0" normalizeH="0" baseline="0" noProof="0" dirty="0">
                <a:ln>
                  <a:noFill/>
                </a:ln>
                <a:solidFill>
                  <a:srgbClr val="000000"/>
                </a:solidFill>
                <a:effectLst/>
                <a:uLnTx/>
                <a:uFillTx/>
                <a:latin typeface="+mn-lt"/>
                <a:ea typeface="+mn-ea"/>
                <a:cs typeface="+mn-cs"/>
              </a:rPr>
              <a:t>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a:t>Four</a:t>
            </a:r>
            <a:r>
              <a:rPr kumimoji="0" lang="en-US" sz="2800" b="0" i="0" u="none" strike="noStrike" kern="1200" cap="none" spc="0" normalizeH="0" baseline="0" noProof="0" dirty="0">
                <a:ln>
                  <a:noFill/>
                </a:ln>
                <a:solidFill>
                  <a:schemeClr val="tx1"/>
                </a:solidFill>
                <a:effectLst/>
                <a:uLnTx/>
                <a:uFillTx/>
                <a:latin typeface="+mn-lt"/>
                <a:ea typeface="+mn-ea"/>
                <a:cs typeface="+mn-cs"/>
              </a:rPr>
              <a:t> types of semi-auto actions: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accent3"/>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rPr>
              <a:t>1.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2.  Double/Single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3.  Double action only</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a:solidFill>
                  <a:srgbClr val="000000"/>
                </a:solidFill>
              </a:rPr>
              <a:t>     4.  Striker fired</a:t>
            </a:r>
            <a:endParaRPr kumimoji="0" lang="en-US" sz="2800" b="0" i="0" u="none" strike="noStrike" kern="1200" cap="none" spc="0" normalizeH="0" baseline="0" noProof="0" dirty="0">
              <a:ln>
                <a:noFill/>
              </a:ln>
              <a:solidFill>
                <a:schemeClr val="accent3"/>
              </a:solidFill>
              <a:effectLst/>
              <a:uLnTx/>
              <a:uFillTx/>
              <a:latin typeface="+mn-lt"/>
              <a:ea typeface="+mn-ea"/>
              <a:cs typeface="+mn-cs"/>
            </a:endParaRPr>
          </a:p>
        </p:txBody>
      </p:sp>
      <p:sp>
        <p:nvSpPr>
          <p:cNvPr id="6" name="TextBox 5"/>
          <p:cNvSpPr txBox="1"/>
          <p:nvPr/>
        </p:nvSpPr>
        <p:spPr>
          <a:xfrm>
            <a:off x="2887404" y="1387885"/>
            <a:ext cx="3369191" cy="369332"/>
          </a:xfrm>
          <a:prstGeom prst="rect">
            <a:avLst/>
          </a:prstGeom>
          <a:noFill/>
        </p:spPr>
        <p:txBody>
          <a:bodyPr wrap="square" rtlCol="0">
            <a:spAutoFit/>
          </a:bodyPr>
          <a:lstStyle/>
          <a:p>
            <a:pPr algn="ctr"/>
            <a:r>
              <a:rPr lang="en-US" dirty="0"/>
              <a:t>Action</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5070764"/>
          </a:xfrm>
        </p:spPr>
        <p:txBody>
          <a:bodyPr>
            <a:normAutofit/>
          </a:bodyPr>
          <a:lstStyle/>
          <a:p>
            <a:pPr marL="457200" indent="-457200">
              <a:buNone/>
            </a:pPr>
            <a:r>
              <a:rPr lang="en-US" sz="2400" dirty="0"/>
              <a:t>After discussing federal, state, and local laws pertaining to the use of a handgun in self-defense situations, the student is able to:</a:t>
            </a:r>
          </a:p>
          <a:p>
            <a:r>
              <a:rPr lang="en-US" sz="2400" dirty="0"/>
              <a:t>Identify Nebraska State Laws pertaining to the use of a handgun for self-defense</a:t>
            </a:r>
          </a:p>
          <a:p>
            <a:r>
              <a:rPr lang="en-US" sz="2400" dirty="0"/>
              <a:t>Describe the three different levels of assault</a:t>
            </a:r>
            <a:endParaRPr lang="en-US" sz="2200" dirty="0"/>
          </a:p>
          <a:p>
            <a:pPr marL="457200" indent="-457200">
              <a:buNone/>
            </a:pPr>
            <a:endParaRPr lang="en-US" sz="2400" dirty="0"/>
          </a:p>
          <a:p>
            <a:pPr marL="457200" indent="-457200">
              <a:buNone/>
            </a:pPr>
            <a:endParaRPr lang="en-US" sz="2400" dirty="0"/>
          </a:p>
        </p:txBody>
      </p:sp>
      <p:sp>
        <p:nvSpPr>
          <p:cNvPr id="4" name="TextBox 3"/>
          <p:cNvSpPr txBox="1"/>
          <p:nvPr/>
        </p:nvSpPr>
        <p:spPr>
          <a:xfrm>
            <a:off x="2597727" y="1348363"/>
            <a:ext cx="3948545"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7</a:t>
            </a:r>
          </a:p>
        </p:txBody>
      </p:sp>
      <p:sp>
        <p:nvSpPr>
          <p:cNvPr id="3" name="Subtitle 2"/>
          <p:cNvSpPr>
            <a:spLocks noGrp="1"/>
          </p:cNvSpPr>
          <p:nvPr>
            <p:ph type="subTitle" idx="1"/>
          </p:nvPr>
        </p:nvSpPr>
        <p:spPr>
          <a:xfrm>
            <a:off x="1371600" y="3179595"/>
            <a:ext cx="6400800" cy="1752600"/>
          </a:xfrm>
        </p:spPr>
        <p:txBody>
          <a:bodyPr>
            <a:normAutofit/>
          </a:bodyPr>
          <a:lstStyle/>
          <a:p>
            <a:r>
              <a:rPr lang="en-US" dirty="0"/>
              <a:t>Suicide Prevention</a:t>
            </a:r>
          </a:p>
        </p:txBody>
      </p:sp>
    </p:spTree>
    <p:extLst>
      <p:ext uri="{BB962C8B-B14F-4D97-AF65-F5344CB8AC3E}">
        <p14:creationId xmlns:p14="http://schemas.microsoft.com/office/powerpoint/2010/main" val="2821349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791455"/>
          </a:xfrm>
        </p:spPr>
        <p:txBody>
          <a:bodyPr>
            <a:normAutofit lnSpcReduction="10000"/>
          </a:bodyPr>
          <a:lstStyle/>
          <a:p>
            <a:pPr>
              <a:buNone/>
            </a:pPr>
            <a:r>
              <a:rPr lang="en-US" dirty="0"/>
              <a:t>At the end of this lesson, students will be able to:</a:t>
            </a:r>
          </a:p>
          <a:p>
            <a:r>
              <a:rPr lang="en-US" dirty="0"/>
              <a:t>Understand the importance of suicide prevention</a:t>
            </a:r>
          </a:p>
          <a:p>
            <a:r>
              <a:rPr lang="en-US" dirty="0"/>
              <a:t>Identify risk factors</a:t>
            </a:r>
          </a:p>
          <a:p>
            <a:r>
              <a:rPr lang="en-US" dirty="0"/>
              <a:t>Identify protective factors</a:t>
            </a:r>
          </a:p>
          <a:p>
            <a:r>
              <a:rPr lang="en-US" dirty="0"/>
              <a:t>Actions to take when warning signs are observed</a:t>
            </a:r>
          </a:p>
          <a:p>
            <a:r>
              <a:rPr lang="en-US" dirty="0"/>
              <a:t>Identify suicide prevention resources</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Objectives</a:t>
            </a:r>
          </a:p>
        </p:txBody>
      </p:sp>
    </p:spTree>
    <p:extLst>
      <p:ext uri="{BB962C8B-B14F-4D97-AF65-F5344CB8AC3E}">
        <p14:creationId xmlns:p14="http://schemas.microsoft.com/office/powerpoint/2010/main" val="28975450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fontScale="92500" lnSpcReduction="10000"/>
          </a:bodyPr>
          <a:lstStyle/>
          <a:p>
            <a:pPr>
              <a:buNone/>
            </a:pPr>
            <a:r>
              <a:rPr lang="en-US" dirty="0"/>
              <a:t>The Centers for Disease Control and Prevention reports that in 2021:</a:t>
            </a:r>
          </a:p>
          <a:p>
            <a:r>
              <a:rPr lang="en-US" dirty="0"/>
              <a:t>48,183 deaths were due to suicide</a:t>
            </a:r>
          </a:p>
          <a:p>
            <a:r>
              <a:rPr lang="en-US" dirty="0"/>
              <a:t>26,328 of suicide deaths involved a firearm</a:t>
            </a:r>
          </a:p>
          <a:p>
            <a:r>
              <a:rPr lang="en-US" dirty="0"/>
              <a:t>A suicide death occurs every 11 minutes</a:t>
            </a:r>
          </a:p>
          <a:p>
            <a:r>
              <a:rPr lang="en-US" dirty="0"/>
              <a:t>12.3 million adults seriously thought about suicide</a:t>
            </a:r>
          </a:p>
          <a:p>
            <a:r>
              <a:rPr lang="en-US" dirty="0"/>
              <a:t>3.5 million adults made a plan for suicide</a:t>
            </a:r>
          </a:p>
          <a:p>
            <a:r>
              <a:rPr lang="en-US" dirty="0"/>
              <a:t>1.7 million adults attempted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Understanding the Importance of Suicide Prevention</a:t>
            </a:r>
          </a:p>
        </p:txBody>
      </p:sp>
    </p:spTree>
    <p:extLst>
      <p:ext uri="{BB962C8B-B14F-4D97-AF65-F5344CB8AC3E}">
        <p14:creationId xmlns:p14="http://schemas.microsoft.com/office/powerpoint/2010/main" val="39450839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dirty="0"/>
              <a:t>Suicide is a leading cause of death in the U.S.</a:t>
            </a:r>
          </a:p>
          <a:p>
            <a:r>
              <a:rPr lang="en-US" dirty="0"/>
              <a:t>Suicide was among the top 9 leading causes of death for people ages 10-64 in 2021</a:t>
            </a:r>
          </a:p>
          <a:p>
            <a:r>
              <a:rPr lang="en-US" dirty="0"/>
              <a:t>Suicide was the second leading cause of death for people ages 10-14 and 20-34 in 2021</a:t>
            </a:r>
          </a:p>
          <a:p>
            <a:r>
              <a:rPr lang="en-US" dirty="0"/>
              <a:t>Suicide rates increased by approximately 36% between 2000-2021</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Understanding the Importance of Suicide Prevention (Continued)</a:t>
            </a:r>
          </a:p>
        </p:txBody>
      </p:sp>
    </p:spTree>
    <p:extLst>
      <p:ext uri="{BB962C8B-B14F-4D97-AF65-F5344CB8AC3E}">
        <p14:creationId xmlns:p14="http://schemas.microsoft.com/office/powerpoint/2010/main" val="29880539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fontScale="85000" lnSpcReduction="10000"/>
          </a:bodyPr>
          <a:lstStyle/>
          <a:p>
            <a:pPr>
              <a:buNone/>
            </a:pPr>
            <a:r>
              <a:rPr lang="en-US" dirty="0"/>
              <a:t>Groups with higher-than-average suicide rates include:</a:t>
            </a:r>
          </a:p>
          <a:p>
            <a:r>
              <a:rPr lang="en-US" dirty="0"/>
              <a:t>Non-Hispanic American Indian/Alaska Native people</a:t>
            </a:r>
          </a:p>
          <a:p>
            <a:r>
              <a:rPr lang="en-US" dirty="0"/>
              <a:t>Non-Hispanic white people</a:t>
            </a:r>
          </a:p>
          <a:p>
            <a:r>
              <a:rPr lang="en-US" dirty="0"/>
              <a:t>Veterans</a:t>
            </a:r>
          </a:p>
          <a:p>
            <a:r>
              <a:rPr lang="en-US" dirty="0"/>
              <a:t>People who live in rural areas</a:t>
            </a:r>
          </a:p>
          <a:p>
            <a:r>
              <a:rPr lang="en-US" dirty="0"/>
              <a:t>Workers in certain industries and occupations such as mining and construction</a:t>
            </a:r>
          </a:p>
          <a:p>
            <a:r>
              <a:rPr lang="en-US" dirty="0"/>
              <a:t>Young people who identify as lesbian, gay, or bisexual</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Identifying Risk Factors</a:t>
            </a:r>
          </a:p>
        </p:txBody>
      </p:sp>
    </p:spTree>
    <p:extLst>
      <p:ext uri="{BB962C8B-B14F-4D97-AF65-F5344CB8AC3E}">
        <p14:creationId xmlns:p14="http://schemas.microsoft.com/office/powerpoint/2010/main" val="35129199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681727"/>
          </a:xfrm>
        </p:spPr>
        <p:txBody>
          <a:bodyPr numCol="2">
            <a:normAutofit fontScale="85000" lnSpcReduction="20000"/>
          </a:bodyPr>
          <a:lstStyle/>
          <a:p>
            <a:pPr>
              <a:buNone/>
            </a:pPr>
            <a:r>
              <a:rPr lang="en-US" dirty="0"/>
              <a:t>Risk Factors:</a:t>
            </a:r>
          </a:p>
          <a:p>
            <a:r>
              <a:rPr lang="en-US" dirty="0"/>
              <a:t>History of depression/mental illness</a:t>
            </a:r>
          </a:p>
          <a:p>
            <a:r>
              <a:rPr lang="en-US" dirty="0"/>
              <a:t>Serious illness/chronic pain</a:t>
            </a:r>
          </a:p>
          <a:p>
            <a:r>
              <a:rPr lang="en-US" dirty="0"/>
              <a:t>Legal problems</a:t>
            </a:r>
          </a:p>
          <a:p>
            <a:r>
              <a:rPr lang="en-US" dirty="0"/>
              <a:t>Impulsive/aggressive tendencies</a:t>
            </a:r>
          </a:p>
          <a:p>
            <a:r>
              <a:rPr lang="en-US" dirty="0"/>
              <a:t>Substance use</a:t>
            </a:r>
          </a:p>
          <a:p>
            <a:r>
              <a:rPr lang="en-US" dirty="0"/>
              <a:t>Adverse childhood experiences</a:t>
            </a:r>
          </a:p>
          <a:p>
            <a:r>
              <a:rPr lang="en-US" dirty="0"/>
              <a:t>Sense of hopelessness</a:t>
            </a:r>
          </a:p>
          <a:p>
            <a:r>
              <a:rPr lang="en-US" dirty="0"/>
              <a:t>Victim or perpetrator of violence</a:t>
            </a:r>
          </a:p>
          <a:p>
            <a:r>
              <a:rPr lang="en-US" dirty="0"/>
              <a:t>Experiencing bullying</a:t>
            </a:r>
          </a:p>
          <a:p>
            <a:r>
              <a:rPr lang="en-US" dirty="0"/>
              <a:t>Loss of relationships</a:t>
            </a:r>
          </a:p>
          <a:p>
            <a:r>
              <a:rPr lang="en-US" dirty="0"/>
              <a:t>High conflict or violent relationships</a:t>
            </a:r>
          </a:p>
          <a:p>
            <a:r>
              <a:rPr lang="en-US" dirty="0"/>
              <a:t>Social isolation</a:t>
            </a:r>
          </a:p>
          <a:p>
            <a:r>
              <a:rPr lang="en-US" dirty="0"/>
              <a:t>Lack of access to healthcare/mental healthcare</a:t>
            </a:r>
          </a:p>
          <a:p>
            <a:r>
              <a:rPr lang="en-US" dirty="0"/>
              <a:t>Easy access to lethal means of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Identifying Risk Factors (Continued)</a:t>
            </a:r>
          </a:p>
        </p:txBody>
      </p:sp>
    </p:spTree>
    <p:extLst>
      <p:ext uri="{BB962C8B-B14F-4D97-AF65-F5344CB8AC3E}">
        <p14:creationId xmlns:p14="http://schemas.microsoft.com/office/powerpoint/2010/main" val="28407842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681727"/>
          </a:xfrm>
        </p:spPr>
        <p:txBody>
          <a:bodyPr numCol="2">
            <a:normAutofit fontScale="92500" lnSpcReduction="20000"/>
          </a:bodyPr>
          <a:lstStyle/>
          <a:p>
            <a:pPr>
              <a:buNone/>
            </a:pPr>
            <a:r>
              <a:rPr lang="en-US" dirty="0"/>
              <a:t>Warning Signs:</a:t>
            </a:r>
          </a:p>
          <a:p>
            <a:r>
              <a:rPr lang="en-US" dirty="0"/>
              <a:t>Talking about being a burden</a:t>
            </a:r>
          </a:p>
          <a:p>
            <a:r>
              <a:rPr lang="en-US" dirty="0"/>
              <a:t>Being isolated</a:t>
            </a:r>
          </a:p>
          <a:p>
            <a:r>
              <a:rPr lang="en-US" dirty="0"/>
              <a:t>Increased anxiety</a:t>
            </a:r>
          </a:p>
          <a:p>
            <a:r>
              <a:rPr lang="en-US" dirty="0"/>
              <a:t>Talking about feeling trapped or in unbearable pain</a:t>
            </a:r>
          </a:p>
          <a:p>
            <a:r>
              <a:rPr lang="en-US" dirty="0"/>
              <a:t>Increased substance use</a:t>
            </a:r>
          </a:p>
          <a:p>
            <a:r>
              <a:rPr lang="en-US" dirty="0"/>
              <a:t>Looking for access to lethal means</a:t>
            </a:r>
          </a:p>
          <a:p>
            <a:r>
              <a:rPr lang="en-US" dirty="0"/>
              <a:t>Increased anger or rage</a:t>
            </a:r>
          </a:p>
          <a:p>
            <a:r>
              <a:rPr lang="en-US" dirty="0"/>
              <a:t>Extreme mood swings</a:t>
            </a:r>
          </a:p>
          <a:p>
            <a:r>
              <a:rPr lang="en-US" dirty="0"/>
              <a:t>Expressing hopelessness</a:t>
            </a:r>
          </a:p>
          <a:p>
            <a:r>
              <a:rPr lang="en-US" dirty="0"/>
              <a:t>Sleeping too little or too much</a:t>
            </a:r>
          </a:p>
          <a:p>
            <a:r>
              <a:rPr lang="en-US" dirty="0"/>
              <a:t>Talking about wanting to die</a:t>
            </a:r>
          </a:p>
          <a:p>
            <a:r>
              <a:rPr lang="en-US" dirty="0"/>
              <a:t>Making plans for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Identifying Risk Factors (Continued)</a:t>
            </a:r>
          </a:p>
        </p:txBody>
      </p:sp>
    </p:spTree>
    <p:extLst>
      <p:ext uri="{BB962C8B-B14F-4D97-AF65-F5344CB8AC3E}">
        <p14:creationId xmlns:p14="http://schemas.microsoft.com/office/powerpoint/2010/main" val="41008477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numCol="2">
            <a:normAutofit fontScale="92500" lnSpcReduction="20000"/>
          </a:bodyPr>
          <a:lstStyle/>
          <a:p>
            <a:pPr>
              <a:buNone/>
            </a:pPr>
            <a:r>
              <a:rPr lang="en-US" dirty="0"/>
              <a:t>Protecting against suicide risks:</a:t>
            </a:r>
          </a:p>
          <a:p>
            <a:r>
              <a:rPr lang="en-US" dirty="0"/>
              <a:t>Effective coping and problem-solving skills</a:t>
            </a:r>
          </a:p>
          <a:p>
            <a:r>
              <a:rPr lang="en-US" dirty="0"/>
              <a:t>Reasons for living (family, friends, pets, job, etc.)</a:t>
            </a:r>
          </a:p>
          <a:p>
            <a:r>
              <a:rPr lang="en-US" dirty="0"/>
              <a:t>Strong sense of cultural identity</a:t>
            </a:r>
          </a:p>
          <a:p>
            <a:r>
              <a:rPr lang="en-US" dirty="0"/>
              <a:t>Support from friends and family</a:t>
            </a:r>
          </a:p>
          <a:p>
            <a:r>
              <a:rPr lang="en-US" dirty="0"/>
              <a:t>Feeling connected to others (school, community, and other social institutions)</a:t>
            </a:r>
          </a:p>
          <a:p>
            <a:r>
              <a:rPr lang="en-US" dirty="0"/>
              <a:t>Availability of consistent and high quality physical and behavioral healthcare</a:t>
            </a:r>
          </a:p>
          <a:p>
            <a:r>
              <a:rPr lang="en-US" dirty="0"/>
              <a:t>Reduced access to lethal means of suicide among people at risk</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Identifying Protective Factors</a:t>
            </a:r>
          </a:p>
        </p:txBody>
      </p:sp>
    </p:spTree>
    <p:extLst>
      <p:ext uri="{BB962C8B-B14F-4D97-AF65-F5344CB8AC3E}">
        <p14:creationId xmlns:p14="http://schemas.microsoft.com/office/powerpoint/2010/main" val="3187303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94637"/>
            <a:ext cx="8229600" cy="3855771"/>
          </a:xfrm>
        </p:spPr>
        <p:txBody>
          <a:bodyPr numCol="2">
            <a:normAutofit fontScale="70000" lnSpcReduction="20000"/>
          </a:bodyPr>
          <a:lstStyle/>
          <a:p>
            <a:r>
              <a:rPr lang="en-US" dirty="0"/>
              <a:t>Don’t leave the person alone</a:t>
            </a:r>
          </a:p>
          <a:p>
            <a:r>
              <a:rPr lang="en-US" dirty="0"/>
              <a:t>If your loved one is actively suicidal and at immediate risk of physical harm or death, call 911 immediately</a:t>
            </a:r>
          </a:p>
          <a:p>
            <a:r>
              <a:rPr lang="en-US" dirty="0"/>
              <a:t>If your loved one agrees and is not actively harming themselves, bring them to the emergency room and report they are actively suicidal</a:t>
            </a:r>
          </a:p>
          <a:p>
            <a:r>
              <a:rPr lang="en-US" dirty="0"/>
              <a:t>Remove any firearms, knives, medications or other means that can be tools for self-harm</a:t>
            </a:r>
          </a:p>
          <a:p>
            <a:r>
              <a:rPr lang="en-US" dirty="0"/>
              <a:t>Tell a family member or friend-don’t try to handle the situation alone</a:t>
            </a:r>
          </a:p>
          <a:p>
            <a:r>
              <a:rPr lang="en-US" dirty="0"/>
              <a:t>If your loved one is having thoughts about suicide, call 911 or a crisis line or bring them to the emergency room</a:t>
            </a:r>
          </a:p>
          <a:p>
            <a:r>
              <a:rPr lang="en-US" dirty="0"/>
              <a:t>If you are experiencing thoughts of suicide, tell a loved one, go to the emergency room, call 911, or contact a crisis line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Actions to Take if Warning Signs are Observed</a:t>
            </a:r>
          </a:p>
        </p:txBody>
      </p:sp>
    </p:spTree>
    <p:extLst>
      <p:ext uri="{BB962C8B-B14F-4D97-AF65-F5344CB8AC3E}">
        <p14:creationId xmlns:p14="http://schemas.microsoft.com/office/powerpoint/2010/main" val="274425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97435"/>
            <a:ext cx="4038600" cy="5109591"/>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Trigger</a:t>
            </a:r>
            <a:r>
              <a:rPr kumimoji="0" lang="en-US" sz="2800" b="0" i="0" u="none" strike="noStrike" kern="1200" cap="none" spc="0" normalizeH="0" baseline="0" noProof="0" dirty="0">
                <a:ln>
                  <a:noFill/>
                </a:ln>
                <a:solidFill>
                  <a:schemeClr val="tx1"/>
                </a:solidFill>
                <a:effectLst/>
                <a:uLnTx/>
                <a:uFillTx/>
                <a:latin typeface="+mn-lt"/>
                <a:ea typeface="+mn-ea"/>
                <a:cs typeface="+mn-cs"/>
              </a:rPr>
              <a:t> – When the trigger is pulled, it activates the </a:t>
            </a:r>
            <a:r>
              <a:rPr kumimoji="0" lang="en-US" sz="2800" b="0" i="1" strike="noStrike" kern="1200" cap="none" spc="0" normalizeH="0" baseline="0" noProof="0" dirty="0">
                <a:ln>
                  <a:noFill/>
                </a:ln>
                <a:solidFill>
                  <a:schemeClr val="tx1"/>
                </a:solidFill>
                <a:effectLst/>
                <a:uLnTx/>
                <a:uFillTx/>
                <a:latin typeface="+mn-lt"/>
                <a:ea typeface="+mn-ea"/>
                <a:cs typeface="+mn-cs"/>
              </a:rPr>
              <a:t>hammer, </a:t>
            </a:r>
            <a:r>
              <a:rPr kumimoji="0" lang="en-US" sz="2800" b="0" i="0" u="none" strike="noStrike" kern="1200" cap="none" spc="0" normalizeH="0" baseline="0" noProof="0" dirty="0">
                <a:ln>
                  <a:noFill/>
                </a:ln>
                <a:solidFill>
                  <a:schemeClr val="tx1"/>
                </a:solidFill>
                <a:effectLst/>
                <a:uLnTx/>
                <a:uFillTx/>
                <a:latin typeface="+mn-lt"/>
                <a:ea typeface="+mn-ea"/>
                <a:cs typeface="+mn-cs"/>
              </a:rPr>
              <a:t>which in turn causes the </a:t>
            </a:r>
            <a:r>
              <a:rPr kumimoji="0" lang="en-US" sz="2800" b="0" i="1" strike="noStrike" kern="1200" cap="none" spc="0" normalizeH="0" baseline="0" noProof="0" dirty="0">
                <a:ln>
                  <a:noFill/>
                </a:ln>
                <a:solidFill>
                  <a:schemeClr val="tx1"/>
                </a:solidFill>
                <a:effectLst/>
                <a:uLnTx/>
                <a:uFillTx/>
                <a:latin typeface="+mn-lt"/>
                <a:ea typeface="+mn-ea"/>
                <a:cs typeface="+mn-cs"/>
              </a:rPr>
              <a:t>firing pin </a:t>
            </a:r>
            <a:r>
              <a:rPr kumimoji="0" lang="en-US" sz="2800" b="0" i="0" u="none" strike="noStrike" kern="1200" cap="none" spc="0" normalizeH="0" baseline="0" noProof="0" dirty="0">
                <a:ln>
                  <a:noFill/>
                </a:ln>
                <a:solidFill>
                  <a:schemeClr val="tx1"/>
                </a:solidFill>
                <a:effectLst/>
                <a:uLnTx/>
                <a:uFillTx/>
                <a:latin typeface="+mn-lt"/>
                <a:ea typeface="+mn-ea"/>
                <a:cs typeface="+mn-cs"/>
              </a:rPr>
              <a:t>to strike and fire the cartridge/primer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Cylinder</a:t>
            </a:r>
            <a:r>
              <a:rPr kumimoji="0" lang="en-US" sz="2800" b="0" i="0" u="none" strike="noStrike" kern="1200" cap="none" spc="0" normalizeH="0" baseline="0" noProof="0" dirty="0">
                <a:ln>
                  <a:noFill/>
                </a:ln>
                <a:solidFill>
                  <a:schemeClr val="tx1"/>
                </a:solidFill>
                <a:effectLst/>
                <a:uLnTx/>
                <a:uFillTx/>
                <a:latin typeface="+mn-lt"/>
                <a:ea typeface="+mn-ea"/>
                <a:cs typeface="+mn-cs"/>
              </a:rPr>
              <a:t> – Holds cartridges in individual chambers arranged in a circular pattern. Each time the hammer moves to the rear, the cylinder turns and brings a new chamber in line with the barrel and the firing pin.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Cylinder Release Latch</a:t>
            </a:r>
            <a:r>
              <a:rPr kumimoji="0" lang="en-US" sz="2800" b="0" i="0" u="none" strike="noStrike" kern="1200" cap="none" spc="0" normalizeH="0" baseline="0" noProof="0" dirty="0">
                <a:ln>
                  <a:noFill/>
                </a:ln>
                <a:solidFill>
                  <a:schemeClr val="tx1"/>
                </a:solidFill>
                <a:effectLst/>
                <a:uLnTx/>
                <a:uFillTx/>
                <a:latin typeface="+mn-lt"/>
                <a:ea typeface="+mn-ea"/>
                <a:cs typeface="+mn-cs"/>
              </a:rPr>
              <a:t> – Releases the cylinder and allows it to swing out so that cartridges can be loaded and unloaded</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revolver cylinder and latch"/>
          <p:cNvPicPr>
            <a:picLocks noChangeAspect="1"/>
          </p:cNvPicPr>
          <p:nvPr/>
        </p:nvPicPr>
        <p:blipFill>
          <a:blip r:embed="rId2"/>
          <a:srcRect t="-13809" b="-10981"/>
          <a:stretch>
            <a:fillRect/>
          </a:stretch>
        </p:blipFill>
        <p:spPr>
          <a:xfrm>
            <a:off x="4937695" y="3658065"/>
            <a:ext cx="3447797" cy="2716738"/>
          </a:xfrm>
          <a:prstGeom prst="rect">
            <a:avLst/>
          </a:prstGeom>
        </p:spPr>
      </p:pic>
      <p:sp>
        <p:nvSpPr>
          <p:cNvPr id="6" name="TextBox 5"/>
          <p:cNvSpPr txBox="1"/>
          <p:nvPr/>
        </p:nvSpPr>
        <p:spPr>
          <a:xfrm>
            <a:off x="2943503" y="1322745"/>
            <a:ext cx="3104595" cy="369332"/>
          </a:xfrm>
          <a:prstGeom prst="rect">
            <a:avLst/>
          </a:prstGeom>
          <a:noFill/>
        </p:spPr>
        <p:txBody>
          <a:bodyPr wrap="square" rtlCol="0">
            <a:spAutoFit/>
          </a:bodyPr>
          <a:lstStyle/>
          <a:p>
            <a:pPr algn="ctr"/>
            <a:r>
              <a:rPr lang="en-US" dirty="0"/>
              <a:t>Revolver Actions</a:t>
            </a:r>
          </a:p>
        </p:txBody>
      </p:sp>
      <p:pic>
        <p:nvPicPr>
          <p:cNvPr id="7" name="Picture 6" descr="revlver trigger"/>
          <p:cNvPicPr>
            <a:picLocks noChangeAspect="1"/>
          </p:cNvPicPr>
          <p:nvPr/>
        </p:nvPicPr>
        <p:blipFill>
          <a:blip r:embed="rId3"/>
          <a:srcRect l="43152" t="37676" r="34625" b="28812"/>
          <a:stretch>
            <a:fillRect/>
          </a:stretch>
        </p:blipFill>
        <p:spPr>
          <a:xfrm>
            <a:off x="6048098" y="1764118"/>
            <a:ext cx="1270063" cy="1217239"/>
          </a:xfrm>
          <a:prstGeom prst="rect">
            <a:avLst/>
          </a:prstGeom>
        </p:spPr>
      </p:pic>
      <p:sp>
        <p:nvSpPr>
          <p:cNvPr id="8" name="TextBox 7"/>
          <p:cNvSpPr txBox="1"/>
          <p:nvPr/>
        </p:nvSpPr>
        <p:spPr>
          <a:xfrm>
            <a:off x="7318160" y="2612024"/>
            <a:ext cx="1368641" cy="369332"/>
          </a:xfrm>
          <a:prstGeom prst="rect">
            <a:avLst/>
          </a:prstGeom>
          <a:noFill/>
        </p:spPr>
        <p:txBody>
          <a:bodyPr wrap="square" rtlCol="0">
            <a:spAutoFit/>
          </a:bodyPr>
          <a:lstStyle/>
          <a:p>
            <a:r>
              <a:rPr lang="en-US" dirty="0"/>
              <a:t>Trigger</a:t>
            </a:r>
          </a:p>
        </p:txBody>
      </p:sp>
      <p:sp>
        <p:nvSpPr>
          <p:cNvPr id="9" name="TextBox 8"/>
          <p:cNvSpPr txBox="1"/>
          <p:nvPr/>
        </p:nvSpPr>
        <p:spPr>
          <a:xfrm>
            <a:off x="5239003" y="5521683"/>
            <a:ext cx="1076024" cy="369332"/>
          </a:xfrm>
          <a:prstGeom prst="rect">
            <a:avLst/>
          </a:prstGeom>
          <a:solidFill>
            <a:srgbClr val="FFFFFF"/>
          </a:solidFill>
        </p:spPr>
        <p:txBody>
          <a:bodyPr wrap="square" rtlCol="0">
            <a:spAutoFit/>
          </a:bodyPr>
          <a:lstStyle/>
          <a:p>
            <a:r>
              <a:rPr lang="en-US" dirty="0">
                <a:noFill/>
              </a:rPr>
              <a:t>Cylinder</a:t>
            </a:r>
            <a:endParaRPr lang="en-US" dirty="0">
              <a:solidFill>
                <a:srgbClr val="FFFFFF">
                  <a:alpha val="27000"/>
                </a:srgbClr>
              </a:solidFill>
            </a:endParaRPr>
          </a:p>
        </p:txBody>
      </p:sp>
      <p:cxnSp>
        <p:nvCxnSpPr>
          <p:cNvPr id="10" name="Straight Connector 9"/>
          <p:cNvCxnSpPr/>
          <p:nvPr/>
        </p:nvCxnSpPr>
        <p:spPr>
          <a:xfrm rot="10800000" flipV="1">
            <a:off x="5768195" y="5309989"/>
            <a:ext cx="279903" cy="211694"/>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26705" y="5521683"/>
            <a:ext cx="299875" cy="369332"/>
          </a:xfrm>
          <a:prstGeom prst="rect">
            <a:avLst/>
          </a:prstGeom>
          <a:solidFill>
            <a:srgbClr val="FFFFFF"/>
          </a:solidFill>
        </p:spPr>
        <p:txBody>
          <a:bodyPr wrap="square" rtlCol="0">
            <a:spAutoFit/>
          </a:bodyPr>
          <a:lstStyle/>
          <a:p>
            <a:endParaRPr lang="en-US" dirty="0"/>
          </a:p>
        </p:txBody>
      </p:sp>
      <p:sp>
        <p:nvSpPr>
          <p:cNvPr id="12" name="TextBox 11"/>
          <p:cNvSpPr txBox="1"/>
          <p:nvPr/>
        </p:nvSpPr>
        <p:spPr>
          <a:xfrm>
            <a:off x="6099850" y="5978444"/>
            <a:ext cx="1112471" cy="369332"/>
          </a:xfrm>
          <a:prstGeom prst="rect">
            <a:avLst/>
          </a:prstGeom>
          <a:noFill/>
        </p:spPr>
        <p:txBody>
          <a:bodyPr wrap="square" rtlCol="0">
            <a:spAutoFit/>
          </a:bodyPr>
          <a:lstStyle/>
          <a:p>
            <a:pPr algn="ctr"/>
            <a:r>
              <a:rPr lang="en-US" dirty="0"/>
              <a:t>Latch</a:t>
            </a:r>
          </a:p>
        </p:txBody>
      </p:sp>
      <p:cxnSp>
        <p:nvCxnSpPr>
          <p:cNvPr id="13" name="Straight Connector 12"/>
          <p:cNvCxnSpPr/>
          <p:nvPr/>
        </p:nvCxnSpPr>
        <p:spPr>
          <a:xfrm rot="5400000">
            <a:off x="6145261" y="5520888"/>
            <a:ext cx="101302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26579" y="2328634"/>
            <a:ext cx="811428" cy="28339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7: Suicide Prevention</a:t>
            </a:r>
            <a:br>
              <a:rPr lang="en-US" sz="3600" dirty="0"/>
            </a:br>
            <a:endParaRPr lang="en-US" sz="3600" dirty="0"/>
          </a:p>
        </p:txBody>
      </p:sp>
      <p:sp>
        <p:nvSpPr>
          <p:cNvPr id="3" name="Content Placeholder 2"/>
          <p:cNvSpPr>
            <a:spLocks noGrp="1"/>
          </p:cNvSpPr>
          <p:nvPr>
            <p:ph idx="1"/>
          </p:nvPr>
        </p:nvSpPr>
        <p:spPr>
          <a:xfrm>
            <a:off x="457201" y="2022765"/>
            <a:ext cx="8229601" cy="5070764"/>
          </a:xfrm>
        </p:spPr>
        <p:txBody>
          <a:bodyPr>
            <a:normAutofit/>
          </a:bodyPr>
          <a:lstStyle/>
          <a:p>
            <a:r>
              <a:rPr lang="en-US" sz="1800" dirty="0"/>
              <a:t>988 Suicide &amp; Crisis Lifeline</a:t>
            </a:r>
          </a:p>
          <a:p>
            <a:pPr lvl="1"/>
            <a:r>
              <a:rPr lang="en-US" sz="1400" dirty="0"/>
              <a:t>Call or text 988</a:t>
            </a:r>
          </a:p>
          <a:p>
            <a:pPr lvl="1"/>
            <a:r>
              <a:rPr lang="en-US" sz="1400" dirty="0"/>
              <a:t>Chat at 988lifeline.org</a:t>
            </a:r>
          </a:p>
          <a:p>
            <a:pPr lvl="1"/>
            <a:endParaRPr lang="en-US" sz="1400" dirty="0"/>
          </a:p>
          <a:p>
            <a:pPr lvl="1"/>
            <a:endParaRPr lang="en-US" sz="1400" dirty="0"/>
          </a:p>
          <a:p>
            <a:pPr marL="457200" lvl="1" indent="0">
              <a:buNone/>
            </a:pPr>
            <a:endParaRPr lang="en-US" sz="1400" dirty="0"/>
          </a:p>
          <a:p>
            <a:pPr marL="457200" lvl="1" indent="0">
              <a:buNone/>
            </a:pPr>
            <a:endParaRPr lang="en-US" sz="1400" dirty="0"/>
          </a:p>
          <a:p>
            <a:r>
              <a:rPr lang="en-US" sz="1800" dirty="0"/>
              <a:t>Nebraska Family Helpline</a:t>
            </a:r>
          </a:p>
          <a:p>
            <a:pPr lvl="1"/>
            <a:r>
              <a:rPr lang="en-US" sz="1400" dirty="0"/>
              <a:t>888-866-8660</a:t>
            </a:r>
          </a:p>
          <a:p>
            <a:pPr lvl="1"/>
            <a:endParaRPr lang="en-US" sz="1400" dirty="0"/>
          </a:p>
          <a:p>
            <a:pPr marL="457200" lvl="1" indent="0">
              <a:buNone/>
            </a:pPr>
            <a:endParaRPr lang="en-US" sz="1400" dirty="0"/>
          </a:p>
          <a:p>
            <a:pPr lvl="1"/>
            <a:endParaRPr lang="en-US" sz="1400" dirty="0"/>
          </a:p>
          <a:p>
            <a:pPr marL="457200" lvl="1" indent="0">
              <a:buNone/>
            </a:pPr>
            <a:endParaRPr lang="en-US" sz="1400" dirty="0"/>
          </a:p>
          <a:p>
            <a:r>
              <a:rPr lang="en-US" sz="1800" dirty="0"/>
              <a:t>Veterans Crisis Line</a:t>
            </a:r>
          </a:p>
          <a:p>
            <a:pPr lvl="1"/>
            <a:r>
              <a:rPr lang="en-US" sz="1400" dirty="0"/>
              <a:t>Dial 988 then Press 1</a:t>
            </a:r>
          </a:p>
          <a:p>
            <a:pPr lvl="1"/>
            <a:r>
              <a:rPr lang="en-US" sz="1400" dirty="0"/>
              <a:t>Text 838255</a:t>
            </a:r>
          </a:p>
          <a:p>
            <a:pPr lvl="1"/>
            <a:r>
              <a:rPr lang="en-US" sz="1400" dirty="0"/>
              <a:t>Veteranscrisisline.net</a:t>
            </a:r>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348363"/>
            <a:ext cx="3948545" cy="369332"/>
          </a:xfrm>
          <a:prstGeom prst="rect">
            <a:avLst/>
          </a:prstGeom>
          <a:noFill/>
        </p:spPr>
        <p:txBody>
          <a:bodyPr wrap="square" rtlCol="0">
            <a:spAutoFit/>
          </a:bodyPr>
          <a:lstStyle/>
          <a:p>
            <a:pPr algn="ctr"/>
            <a:r>
              <a:rPr lang="en-US" dirty="0"/>
              <a:t>Suicide Prevention Resources</a:t>
            </a:r>
          </a:p>
        </p:txBody>
      </p:sp>
      <p:pic>
        <p:nvPicPr>
          <p:cNvPr id="6" name="Picture 5">
            <a:extLst>
              <a:ext uri="{FF2B5EF4-FFF2-40B4-BE49-F238E27FC236}">
                <a16:creationId xmlns:a16="http://schemas.microsoft.com/office/drawing/2014/main" id="{3979196F-80CE-4497-9158-1AB8ADA81043}"/>
              </a:ext>
            </a:extLst>
          </p:cNvPr>
          <p:cNvPicPr>
            <a:picLocks noChangeAspect="1"/>
          </p:cNvPicPr>
          <p:nvPr/>
        </p:nvPicPr>
        <p:blipFill>
          <a:blip r:embed="rId2"/>
          <a:stretch>
            <a:fillRect/>
          </a:stretch>
        </p:blipFill>
        <p:spPr>
          <a:xfrm>
            <a:off x="4960572" y="2022765"/>
            <a:ext cx="1449372" cy="1460070"/>
          </a:xfrm>
          <a:prstGeom prst="rect">
            <a:avLst/>
          </a:prstGeom>
        </p:spPr>
      </p:pic>
      <p:pic>
        <p:nvPicPr>
          <p:cNvPr id="8" name="Picture 7">
            <a:extLst>
              <a:ext uri="{FF2B5EF4-FFF2-40B4-BE49-F238E27FC236}">
                <a16:creationId xmlns:a16="http://schemas.microsoft.com/office/drawing/2014/main" id="{99448269-93DE-4999-BD38-429D493194AD}"/>
              </a:ext>
            </a:extLst>
          </p:cNvPr>
          <p:cNvPicPr>
            <a:picLocks noChangeAspect="1"/>
          </p:cNvPicPr>
          <p:nvPr/>
        </p:nvPicPr>
        <p:blipFill>
          <a:blip r:embed="rId3"/>
          <a:stretch>
            <a:fillRect/>
          </a:stretch>
        </p:blipFill>
        <p:spPr>
          <a:xfrm>
            <a:off x="4823412" y="5421439"/>
            <a:ext cx="2867025" cy="1190625"/>
          </a:xfrm>
          <a:prstGeom prst="rect">
            <a:avLst/>
          </a:prstGeom>
        </p:spPr>
      </p:pic>
      <p:pic>
        <p:nvPicPr>
          <p:cNvPr id="10" name="Picture 9">
            <a:extLst>
              <a:ext uri="{FF2B5EF4-FFF2-40B4-BE49-F238E27FC236}">
                <a16:creationId xmlns:a16="http://schemas.microsoft.com/office/drawing/2014/main" id="{43B3E5F5-B483-48F9-87A3-30351054677F}"/>
              </a:ext>
            </a:extLst>
          </p:cNvPr>
          <p:cNvPicPr>
            <a:picLocks noChangeAspect="1"/>
          </p:cNvPicPr>
          <p:nvPr/>
        </p:nvPicPr>
        <p:blipFill>
          <a:blip r:embed="rId4"/>
          <a:stretch>
            <a:fillRect/>
          </a:stretch>
        </p:blipFill>
        <p:spPr>
          <a:xfrm>
            <a:off x="4768548" y="3877109"/>
            <a:ext cx="2981325" cy="1362075"/>
          </a:xfrm>
          <a:prstGeom prst="rect">
            <a:avLst/>
          </a:prstGeom>
        </p:spPr>
      </p:pic>
    </p:spTree>
    <p:extLst>
      <p:ext uri="{BB962C8B-B14F-4D97-AF65-F5344CB8AC3E}">
        <p14:creationId xmlns:p14="http://schemas.microsoft.com/office/powerpoint/2010/main" val="333480020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7:  Suicide Prevention</a:t>
            </a:r>
            <a:br>
              <a:rPr lang="en-US" sz="3600" dirty="0"/>
            </a:br>
            <a:endParaRPr lang="en-US" sz="3600" dirty="0"/>
          </a:p>
        </p:txBody>
      </p:sp>
      <p:sp>
        <p:nvSpPr>
          <p:cNvPr id="3" name="Content Placeholder 2"/>
          <p:cNvSpPr>
            <a:spLocks noGrp="1"/>
          </p:cNvSpPr>
          <p:nvPr>
            <p:ph idx="1"/>
          </p:nvPr>
        </p:nvSpPr>
        <p:spPr>
          <a:xfrm>
            <a:off x="457201" y="2074390"/>
            <a:ext cx="8229601" cy="4208915"/>
          </a:xfrm>
        </p:spPr>
        <p:txBody>
          <a:bodyPr>
            <a:normAutofit/>
          </a:bodyPr>
          <a:lstStyle/>
          <a:p>
            <a:pPr marL="457200" indent="-457200">
              <a:buNone/>
            </a:pPr>
            <a:r>
              <a:rPr lang="en-US" sz="2400" dirty="0"/>
              <a:t>After discussing evidence-based information and best practices in suicide prevention, the student is able to:</a:t>
            </a:r>
          </a:p>
          <a:p>
            <a:r>
              <a:rPr lang="en-US" sz="2400" dirty="0"/>
              <a:t>Understand the importance of suicide prevention</a:t>
            </a:r>
          </a:p>
          <a:p>
            <a:r>
              <a:rPr lang="en-US" sz="2400" dirty="0"/>
              <a:t>Identify risk factors</a:t>
            </a:r>
          </a:p>
          <a:p>
            <a:r>
              <a:rPr lang="en-US" sz="2400" dirty="0"/>
              <a:t>Identify protective factors</a:t>
            </a:r>
          </a:p>
          <a:p>
            <a:r>
              <a:rPr lang="en-US" sz="2400" dirty="0"/>
              <a:t>Actions to take when warning signs are observed</a:t>
            </a:r>
          </a:p>
          <a:p>
            <a:r>
              <a:rPr lang="en-US" sz="2400" dirty="0"/>
              <a:t>Identify suicide prevention resources</a:t>
            </a:r>
          </a:p>
          <a:p>
            <a:pPr marL="457200" indent="-457200">
              <a:buNone/>
            </a:pPr>
            <a:endParaRPr lang="en-US" sz="2400" dirty="0"/>
          </a:p>
          <a:p>
            <a:pPr marL="457200" indent="-457200">
              <a:buNone/>
            </a:pPr>
            <a:endParaRPr lang="en-US" sz="2400" dirty="0"/>
          </a:p>
        </p:txBody>
      </p:sp>
      <p:sp>
        <p:nvSpPr>
          <p:cNvPr id="4" name="TextBox 3"/>
          <p:cNvSpPr txBox="1"/>
          <p:nvPr/>
        </p:nvSpPr>
        <p:spPr>
          <a:xfrm>
            <a:off x="2597727" y="1348363"/>
            <a:ext cx="3948545" cy="369332"/>
          </a:xfrm>
          <a:prstGeom prst="rect">
            <a:avLst/>
          </a:prstGeom>
          <a:noFill/>
        </p:spPr>
        <p:txBody>
          <a:bodyPr wrap="square" rtlCol="0">
            <a:spAutoFit/>
          </a:bodyPr>
          <a:lstStyle/>
          <a:p>
            <a:pPr algn="ctr"/>
            <a:r>
              <a:rPr lang="en-US" dirty="0"/>
              <a:t>Summary</a:t>
            </a:r>
          </a:p>
        </p:txBody>
      </p:sp>
    </p:spTree>
    <p:extLst>
      <p:ext uri="{BB962C8B-B14F-4D97-AF65-F5344CB8AC3E}">
        <p14:creationId xmlns:p14="http://schemas.microsoft.com/office/powerpoint/2010/main" val="132785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CHP?</a:t>
            </a:r>
          </a:p>
        </p:txBody>
      </p:sp>
      <p:sp>
        <p:nvSpPr>
          <p:cNvPr id="3" name="Content Placeholder 7"/>
          <p:cNvSpPr txBox="1">
            <a:spLocks/>
          </p:cNvSpPr>
          <p:nvPr/>
        </p:nvSpPr>
        <p:spPr>
          <a:xfrm>
            <a:off x="457200" y="1600201"/>
            <a:ext cx="4038600" cy="4525963"/>
          </a:xfrm>
          <a:prstGeom prst="rect">
            <a:avLst/>
          </a:prstGeom>
        </p:spPr>
        <p:txBody>
          <a:bodyPr vert="horz" lIns="91440" tIns="45720" rIns="91440" bIns="45720" rtlCol="0" anchor="ctr">
            <a:normAutofit/>
          </a:bodyPr>
          <a:lstStyle/>
          <a:p>
            <a:pPr marL="342900" lvl="0" indent="-342900">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sng" strike="noStrike" kern="1200" cap="none" spc="0" normalizeH="0" baseline="0" noProof="0" dirty="0">
                <a:ln>
                  <a:noFill/>
                </a:ln>
                <a:solidFill>
                  <a:srgbClr val="0000FF"/>
                </a:solidFill>
                <a:effectLst/>
                <a:uLnTx/>
                <a:uFillTx/>
                <a:latin typeface="+mn-lt"/>
                <a:ea typeface="+mn-ea"/>
                <a:cs typeface="+mn-cs"/>
              </a:rPr>
              <a:t>C</a:t>
            </a:r>
            <a:r>
              <a:rPr kumimoji="0" lang="en-US" sz="2800" b="0" i="0" u="none" strike="noStrike" kern="1200" cap="none" spc="0" normalizeH="0" baseline="0" noProof="0" dirty="0">
                <a:ln>
                  <a:noFill/>
                </a:ln>
                <a:solidFill>
                  <a:srgbClr val="0000FF"/>
                </a:solidFill>
                <a:effectLst/>
                <a:uLnTx/>
                <a:uFillTx/>
                <a:latin typeface="+mn-lt"/>
                <a:ea typeface="+mn-ea"/>
                <a:cs typeface="+mn-cs"/>
              </a:rPr>
              <a:t>:</a:t>
            </a:r>
            <a:r>
              <a:rPr kumimoji="0" lang="en-US" sz="2800" b="0" i="0" u="none" strike="noStrike" kern="1200" cap="none" spc="0" normalizeH="0" noProof="0" dirty="0">
                <a:ln>
                  <a:noFill/>
                </a:ln>
                <a:solidFill>
                  <a:srgbClr val="0000FF"/>
                </a:solidFill>
                <a:effectLst/>
                <a:uLnTx/>
                <a:uFillTx/>
                <a:latin typeface="+mn-lt"/>
                <a:ea typeface="+mn-ea"/>
                <a:cs typeface="+mn-cs"/>
              </a:rPr>
              <a:t> </a:t>
            </a:r>
            <a:r>
              <a:rPr lang="en-US" sz="2800" dirty="0"/>
              <a:t> Concealed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u="sng" dirty="0">
                <a:solidFill>
                  <a:srgbClr val="0000FF"/>
                </a:solidFill>
              </a:rPr>
              <a:t>H</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Handgun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u="sng" noProof="0" dirty="0">
                <a:solidFill>
                  <a:srgbClr val="0000FF"/>
                </a:solidFill>
              </a:rPr>
              <a:t>P</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t>Permit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8"/>
          <p:cNvSpPr txBox="1">
            <a:spLocks/>
          </p:cNvSpPr>
          <p:nvPr/>
        </p:nvSpPr>
        <p:spPr>
          <a:xfrm>
            <a:off x="4648200" y="1741603"/>
            <a:ext cx="4038600" cy="4525963"/>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Definition</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Carrying a </a:t>
            </a:r>
            <a:r>
              <a:rPr lang="en-US" sz="2800" dirty="0"/>
              <a:t>handgun</a:t>
            </a:r>
            <a:r>
              <a:rPr kumimoji="0" lang="en-US" sz="2800" b="0" i="0" u="none" strike="noStrike" kern="1200" cap="none" spc="0" normalizeH="0" baseline="0" noProof="0" dirty="0">
                <a:ln>
                  <a:noFill/>
                </a:ln>
                <a:solidFill>
                  <a:schemeClr val="tx1"/>
                </a:solidFill>
                <a:effectLst/>
                <a:uLnTx/>
                <a:uFillTx/>
                <a:latin typeface="+mn-lt"/>
                <a:ea typeface="+mn-ea"/>
                <a:cs typeface="+mn-cs"/>
              </a:rPr>
              <a:t> in a</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public area concealed or hidden on a person or within a person’s proximity.</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622169" y="2416839"/>
            <a:ext cx="7960936" cy="3588229"/>
          </a:xfrm>
          <a:prstGeom prst="rect">
            <a:avLst/>
          </a:prstGeom>
        </p:spPr>
        <p:txBody>
          <a:bodyPr vert="horz" lIns="91440" tIns="45720" rIns="91440" bIns="45720" rtlCol="0">
            <a:normAutofit lnSpcReduction="10000"/>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Trigger performs only one action; releases the hammer, firing the pistol</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Double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Trigger performs two tasks; cocks and releases the hammer, firing the pistol</a:t>
            </a: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244126" y="1434950"/>
            <a:ext cx="4697647" cy="369332"/>
          </a:xfrm>
          <a:prstGeom prst="rect">
            <a:avLst/>
          </a:prstGeom>
          <a:noFill/>
        </p:spPr>
        <p:txBody>
          <a:bodyPr wrap="square" rtlCol="0">
            <a:spAutoFit/>
          </a:bodyPr>
          <a:lstStyle/>
          <a:p>
            <a:pPr algn="ctr"/>
            <a:r>
              <a:rPr lang="en-US" dirty="0"/>
              <a:t>Two Types of Revolver Actions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490194" y="1978624"/>
            <a:ext cx="8229600" cy="452596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Slide</a:t>
            </a:r>
            <a:r>
              <a:rPr kumimoji="0" lang="en-US" sz="3200" b="0" i="0" u="none" strike="noStrike" kern="1200" cap="none" spc="0" normalizeH="0" baseline="0" noProof="0" dirty="0">
                <a:ln>
                  <a:noFill/>
                </a:ln>
                <a:solidFill>
                  <a:schemeClr val="tx1"/>
                </a:solidFill>
                <a:effectLst/>
                <a:uLnTx/>
                <a:uFillTx/>
                <a:latin typeface="+mn-lt"/>
                <a:ea typeface="+mn-ea"/>
                <a:cs typeface="+mn-cs"/>
              </a:rPr>
              <a:t> – Upon initial loading of all semi-autos, the first cartridge must always be manually cycled into the firing chamber by retracting the slide and then releasing it. As the slide returns to the closed position, it removes a cartridge from the top of the magazine and inserts it into the chamber.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Magazine</a:t>
            </a:r>
            <a:r>
              <a:rPr kumimoji="0" lang="en-US" sz="3200" b="0" i="0" u="none" strike="noStrike" kern="1200" cap="none" spc="0" normalizeH="0" baseline="0" noProof="0" dirty="0">
                <a:ln>
                  <a:noFill/>
                </a:ln>
                <a:solidFill>
                  <a:schemeClr val="tx1"/>
                </a:solidFill>
                <a:effectLst/>
                <a:uLnTx/>
                <a:uFillTx/>
                <a:latin typeface="+mn-lt"/>
                <a:ea typeface="+mn-ea"/>
                <a:cs typeface="+mn-cs"/>
              </a:rPr>
              <a:t> – The magazine is a storage device designed to hold cartridges ready for insertion into the chamber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Magazine Release</a:t>
            </a:r>
            <a:r>
              <a:rPr kumimoji="0" lang="en-US" sz="3200" b="0" i="0" u="none" strike="noStrike" kern="1200" cap="none" spc="0" normalizeH="0" baseline="0" noProof="0" dirty="0">
                <a:ln>
                  <a:noFill/>
                </a:ln>
                <a:solidFill>
                  <a:schemeClr val="tx1"/>
                </a:solidFill>
                <a:effectLst/>
                <a:uLnTx/>
                <a:uFillTx/>
                <a:latin typeface="+mn-lt"/>
                <a:ea typeface="+mn-ea"/>
                <a:cs typeface="+mn-cs"/>
              </a:rPr>
              <a:t> – A device that releases the magazine so that it can be removed from the pistol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Trigger</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activates the hammer, which then causes the firing pin to strike and fire the cartridge </a:t>
            </a:r>
            <a:endParaRPr kumimoji="0" lang="en-US" sz="32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808026" y="1392975"/>
            <a:ext cx="3527948" cy="369332"/>
          </a:xfrm>
          <a:prstGeom prst="rect">
            <a:avLst/>
          </a:prstGeom>
          <a:noFill/>
        </p:spPr>
        <p:txBody>
          <a:bodyPr wrap="square" rtlCol="0">
            <a:spAutoFit/>
          </a:bodyPr>
          <a:lstStyle/>
          <a:p>
            <a:pPr algn="ctr"/>
            <a:r>
              <a:rPr lang="en-US" dirty="0"/>
              <a:t>Semi-automatic Actions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4" descr="ruger"/>
          <p:cNvPicPr>
            <a:picLocks noChangeAspect="1"/>
          </p:cNvPicPr>
          <p:nvPr/>
        </p:nvPicPr>
        <p:blipFill>
          <a:blip r:embed="rId2"/>
          <a:srcRect l="-24254" r="-24254" b="79283"/>
          <a:stretch>
            <a:fillRect/>
          </a:stretch>
        </p:blipFill>
        <p:spPr>
          <a:xfrm>
            <a:off x="457200" y="2111718"/>
            <a:ext cx="8229600" cy="927784"/>
          </a:xfrm>
          <a:prstGeom prst="rect">
            <a:avLst/>
          </a:prstGeom>
        </p:spPr>
      </p:pic>
      <p:sp>
        <p:nvSpPr>
          <p:cNvPr id="5" name="TextBox 4"/>
          <p:cNvSpPr txBox="1"/>
          <p:nvPr/>
        </p:nvSpPr>
        <p:spPr>
          <a:xfrm>
            <a:off x="2575403" y="1412941"/>
            <a:ext cx="3563228" cy="369332"/>
          </a:xfrm>
          <a:prstGeom prst="rect">
            <a:avLst/>
          </a:prstGeom>
          <a:noFill/>
        </p:spPr>
        <p:txBody>
          <a:bodyPr wrap="square" rtlCol="0">
            <a:spAutoFit/>
          </a:bodyPr>
          <a:lstStyle/>
          <a:p>
            <a:pPr algn="ctr"/>
            <a:r>
              <a:rPr lang="en-US" dirty="0"/>
              <a:t>Semi-automatic Actions</a:t>
            </a:r>
          </a:p>
        </p:txBody>
      </p:sp>
      <p:pic>
        <p:nvPicPr>
          <p:cNvPr id="6" name="Picture 5" descr="ruger"/>
          <p:cNvPicPr>
            <a:picLocks noChangeAspect="1"/>
          </p:cNvPicPr>
          <p:nvPr/>
        </p:nvPicPr>
        <p:blipFill>
          <a:blip r:embed="rId2"/>
          <a:srcRect l="77406" t="20561" b="11151"/>
          <a:stretch>
            <a:fillRect/>
          </a:stretch>
        </p:blipFill>
        <p:spPr>
          <a:xfrm>
            <a:off x="6738381" y="2111717"/>
            <a:ext cx="1480655" cy="3616437"/>
          </a:xfrm>
          <a:prstGeom prst="rect">
            <a:avLst/>
          </a:prstGeom>
        </p:spPr>
      </p:pic>
      <p:pic>
        <p:nvPicPr>
          <p:cNvPr id="7" name="Picture 6" descr="ruger"/>
          <p:cNvPicPr>
            <a:picLocks noChangeAspect="1"/>
          </p:cNvPicPr>
          <p:nvPr/>
        </p:nvPicPr>
        <p:blipFill>
          <a:blip r:embed="rId2"/>
          <a:srcRect l="28954" t="42645" r="46013" b="32137"/>
          <a:stretch>
            <a:fillRect/>
          </a:stretch>
        </p:blipFill>
        <p:spPr>
          <a:xfrm>
            <a:off x="934907" y="3707254"/>
            <a:ext cx="1640496" cy="1335506"/>
          </a:xfrm>
          <a:prstGeom prst="rect">
            <a:avLst/>
          </a:prstGeom>
        </p:spPr>
      </p:pic>
      <p:cxnSp>
        <p:nvCxnSpPr>
          <p:cNvPr id="8" name="Straight Connector 7"/>
          <p:cNvCxnSpPr/>
          <p:nvPr/>
        </p:nvCxnSpPr>
        <p:spPr>
          <a:xfrm>
            <a:off x="1693416" y="4551420"/>
            <a:ext cx="881987" cy="793852"/>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10807" y="5345272"/>
            <a:ext cx="1428819" cy="369332"/>
          </a:xfrm>
          <a:prstGeom prst="rect">
            <a:avLst/>
          </a:prstGeom>
          <a:noFill/>
        </p:spPr>
        <p:txBody>
          <a:bodyPr wrap="square" rtlCol="0">
            <a:spAutoFit/>
          </a:bodyPr>
          <a:lstStyle/>
          <a:p>
            <a:r>
              <a:rPr lang="en-US" dirty="0"/>
              <a:t>Trigger</a:t>
            </a:r>
          </a:p>
        </p:txBody>
      </p:sp>
      <p:pic>
        <p:nvPicPr>
          <p:cNvPr id="10" name="Picture 9" descr="ruger magazine release"/>
          <p:cNvPicPr>
            <a:picLocks noChangeAspect="1"/>
          </p:cNvPicPr>
          <p:nvPr/>
        </p:nvPicPr>
        <p:blipFill>
          <a:blip r:embed="rId3"/>
          <a:srcRect l="18425" b="17834"/>
          <a:stretch>
            <a:fillRect/>
          </a:stretch>
        </p:blipFill>
        <p:spPr>
          <a:xfrm>
            <a:off x="3739626" y="3317419"/>
            <a:ext cx="2684364" cy="2027853"/>
          </a:xfrm>
          <a:prstGeom prst="rect">
            <a:avLst/>
          </a:prstGeom>
        </p:spPr>
      </p:pic>
      <p:cxnSp>
        <p:nvCxnSpPr>
          <p:cNvPr id="11" name="Straight Connector 10"/>
          <p:cNvCxnSpPr/>
          <p:nvPr/>
        </p:nvCxnSpPr>
        <p:spPr>
          <a:xfrm rot="16200000" flipH="1">
            <a:off x="4350761" y="5122146"/>
            <a:ext cx="1176735" cy="3528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61675" y="5760405"/>
            <a:ext cx="2390187" cy="369332"/>
          </a:xfrm>
          <a:prstGeom prst="rect">
            <a:avLst/>
          </a:prstGeom>
          <a:noFill/>
        </p:spPr>
        <p:txBody>
          <a:bodyPr wrap="square" rtlCol="0">
            <a:spAutoFit/>
          </a:bodyPr>
          <a:lstStyle/>
          <a:p>
            <a:pPr algn="ctr"/>
            <a:r>
              <a:rPr lang="en-US" dirty="0"/>
              <a:t>Magazine Release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809925"/>
            <a:ext cx="8229600" cy="5015234"/>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performs a single task, releasing the external hammer or the internal firing mechanism so that the firing pin hits the cartridge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Double/Single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performs two tasks. It cocks the external hammer or the internal firing mechanism for the first shot, and also releases the external hammer or the internal firing mechanism. After the first shot is fired, the movement of the slide on ejection of the spent cartridge will cock the external hammer or internal firing mechanism. With the mechanisms cocked, all successive shots will be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94788" y="1355170"/>
            <a:ext cx="4755394" cy="369332"/>
          </a:xfrm>
          <a:prstGeom prst="rect">
            <a:avLst/>
          </a:prstGeom>
          <a:noFill/>
        </p:spPr>
        <p:txBody>
          <a:bodyPr wrap="square" rtlCol="0">
            <a:spAutoFit/>
          </a:bodyPr>
          <a:lstStyle/>
          <a:p>
            <a:pPr algn="ctr"/>
            <a:r>
              <a:rPr lang="en-US" dirty="0"/>
              <a:t>Types of Semi-automatic Actions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380246" y="2055137"/>
            <a:ext cx="8306554" cy="4071027"/>
          </a:xfrm>
        </p:spPr>
        <p:txBody>
          <a:bodyPr>
            <a:normAutofit/>
          </a:bodyPr>
          <a:lstStyle/>
          <a:p>
            <a:pPr marL="0" indent="0">
              <a:buNone/>
            </a:pPr>
            <a:r>
              <a:rPr lang="en-US" u="sng" dirty="0"/>
              <a:t>Double action only</a:t>
            </a:r>
            <a:r>
              <a:rPr lang="en-US" dirty="0"/>
              <a:t> – The trigger will cock and 		release the external hammer or internal firing 	mechanism on the first shot and all 	successive 	shots</a:t>
            </a:r>
            <a:endParaRPr lang="en-US" u="sng" dirty="0"/>
          </a:p>
          <a:p>
            <a:pPr marL="0" indent="0">
              <a:buNone/>
            </a:pPr>
            <a:r>
              <a:rPr lang="en-US" u="sng" dirty="0"/>
              <a:t>Striker Fired </a:t>
            </a:r>
            <a:r>
              <a:rPr lang="en-US" dirty="0"/>
              <a:t>– Hammer releases, or unblocks an 	internal safety that allows the striker to move 	forward while under tension</a:t>
            </a:r>
            <a:endParaRPr lang="en-US" u="sng" dirty="0"/>
          </a:p>
        </p:txBody>
      </p:sp>
      <p:sp>
        <p:nvSpPr>
          <p:cNvPr id="4" name="TextBox 3"/>
          <p:cNvSpPr txBox="1"/>
          <p:nvPr/>
        </p:nvSpPr>
        <p:spPr>
          <a:xfrm>
            <a:off x="1675731" y="1417638"/>
            <a:ext cx="5792538" cy="369332"/>
          </a:xfrm>
          <a:prstGeom prst="rect">
            <a:avLst/>
          </a:prstGeom>
          <a:noFill/>
        </p:spPr>
        <p:txBody>
          <a:bodyPr wrap="square" rtlCol="0">
            <a:spAutoFit/>
          </a:bodyPr>
          <a:lstStyle/>
          <a:p>
            <a:pPr algn="ctr"/>
            <a:r>
              <a:rPr lang="en-US" dirty="0"/>
              <a:t>Types of Semi-automatic Actions Continued</a:t>
            </a:r>
          </a:p>
        </p:txBody>
      </p:sp>
    </p:spTree>
    <p:extLst>
      <p:ext uri="{BB962C8B-B14F-4D97-AF65-F5344CB8AC3E}">
        <p14:creationId xmlns:p14="http://schemas.microsoft.com/office/powerpoint/2010/main" val="228499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4" name="Content Placeholder 3"/>
          <p:cNvSpPr>
            <a:spLocks noGrp="1"/>
          </p:cNvSpPr>
          <p:nvPr>
            <p:ph idx="1"/>
          </p:nvPr>
        </p:nvSpPr>
        <p:spPr>
          <a:xfrm>
            <a:off x="457200" y="1861272"/>
            <a:ext cx="8229600" cy="4264892"/>
          </a:xfrm>
        </p:spPr>
        <p:txBody>
          <a:bodyPr/>
          <a:lstStyle/>
          <a:p>
            <a:pPr>
              <a:buNone/>
            </a:pPr>
            <a:r>
              <a:rPr lang="en-US" dirty="0"/>
              <a:t>The </a:t>
            </a:r>
            <a:r>
              <a:rPr lang="en-US" i="1" dirty="0"/>
              <a:t>frame</a:t>
            </a:r>
            <a:r>
              <a:rPr lang="en-US" dirty="0"/>
              <a:t> is the central component of most pistols. The </a:t>
            </a:r>
            <a:r>
              <a:rPr lang="en-US" i="1" dirty="0"/>
              <a:t>action</a:t>
            </a:r>
            <a:r>
              <a:rPr lang="en-US" dirty="0"/>
              <a:t> contains all the parts that make the handgun fire. The </a:t>
            </a:r>
            <a:r>
              <a:rPr lang="en-US" i="1" dirty="0"/>
              <a:t>trigger mechanism</a:t>
            </a:r>
            <a:r>
              <a:rPr lang="en-US" dirty="0"/>
              <a:t> releases a spring-powered </a:t>
            </a:r>
            <a:r>
              <a:rPr lang="en-US" i="1" dirty="0"/>
              <a:t>hammer</a:t>
            </a:r>
            <a:r>
              <a:rPr lang="en-US" dirty="0"/>
              <a:t> to strike and fire the </a:t>
            </a:r>
            <a:r>
              <a:rPr lang="en-US" i="1" dirty="0"/>
              <a:t>cartridge</a:t>
            </a:r>
            <a:r>
              <a:rPr lang="en-US" dirty="0"/>
              <a:t>. The bullet is then propelled through the </a:t>
            </a:r>
            <a:r>
              <a:rPr lang="en-US" i="1" dirty="0"/>
              <a:t>barrel</a:t>
            </a:r>
            <a:r>
              <a:rPr lang="en-US" dirty="0"/>
              <a:t> and out through the muzzle.</a:t>
            </a:r>
          </a:p>
        </p:txBody>
      </p:sp>
      <p:sp>
        <p:nvSpPr>
          <p:cNvPr id="5" name="TextBox 4"/>
          <p:cNvSpPr txBox="1"/>
          <p:nvPr/>
        </p:nvSpPr>
        <p:spPr>
          <a:xfrm>
            <a:off x="2273616" y="1454789"/>
            <a:ext cx="4383901" cy="369332"/>
          </a:xfrm>
          <a:prstGeom prst="rect">
            <a:avLst/>
          </a:prstGeom>
          <a:noFill/>
        </p:spPr>
        <p:txBody>
          <a:bodyPr wrap="square" rtlCol="0">
            <a:spAutoFit/>
          </a:bodyPr>
          <a:lstStyle/>
          <a:p>
            <a:pPr algn="ctr"/>
            <a:r>
              <a:rPr lang="en-US" dirty="0"/>
              <a:t>Nomenclature and Operation of a Handgun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272364" y="1852959"/>
            <a:ext cx="4657351" cy="4823150"/>
          </a:xfrm>
        </p:spPr>
        <p:txBody>
          <a:bodyPr>
            <a:normAutofit fontScale="92500"/>
          </a:bodyPr>
          <a:lstStyle/>
          <a:p>
            <a:r>
              <a:rPr lang="en-US" dirty="0"/>
              <a:t>Two types of firearm safeties:</a:t>
            </a:r>
          </a:p>
          <a:p>
            <a:pPr marL="914400" lvl="1" indent="-514350">
              <a:buFont typeface="+mj-lt"/>
              <a:buAutoNum type="arabicPeriod"/>
            </a:pPr>
            <a:r>
              <a:rPr lang="en-US" u="sng" dirty="0"/>
              <a:t>Passive</a:t>
            </a:r>
            <a:r>
              <a:rPr lang="en-US" dirty="0"/>
              <a:t>: the safety mechanism functions more or less automatically (hand-grips)</a:t>
            </a:r>
          </a:p>
          <a:p>
            <a:pPr marL="914400" lvl="1" indent="-514350">
              <a:buFont typeface="+mj-lt"/>
              <a:buAutoNum type="arabicPeriod"/>
            </a:pPr>
            <a:r>
              <a:rPr lang="en-US" u="sng" dirty="0"/>
              <a:t>Active</a:t>
            </a:r>
            <a:r>
              <a:rPr lang="en-US" dirty="0"/>
              <a:t>: the safety mechanism must be intentionally activated and deactivated by the shooter (lever or sliding button)</a:t>
            </a:r>
          </a:p>
          <a:p>
            <a:pPr marL="514350" indent="-514350">
              <a:buNone/>
            </a:pPr>
            <a:endParaRPr lang="en-US" sz="1946" dirty="0"/>
          </a:p>
          <a:p>
            <a:pPr marL="514350" indent="-514350">
              <a:buNone/>
            </a:pPr>
            <a:r>
              <a:rPr lang="en-US" sz="1946" dirty="0"/>
              <a:t>*Some double-action semi-automatic pistols have decocking mechanisms instead of safeties</a:t>
            </a:r>
          </a:p>
        </p:txBody>
      </p:sp>
      <p:pic>
        <p:nvPicPr>
          <p:cNvPr id="6" name="Content Placeholder 5" descr="grip-safety.JPG"/>
          <p:cNvPicPr>
            <a:picLocks noGrp="1" noChangeAspect="1"/>
          </p:cNvPicPr>
          <p:nvPr>
            <p:ph sz="half" idx="2"/>
          </p:nvPr>
        </p:nvPicPr>
        <p:blipFill>
          <a:blip r:embed="rId2"/>
          <a:srcRect t="-66809" b="-66809"/>
          <a:stretch>
            <a:fillRect/>
          </a:stretch>
        </p:blipFill>
        <p:spPr>
          <a:xfrm>
            <a:off x="5040074" y="552960"/>
            <a:ext cx="3646727" cy="4752745"/>
          </a:xfrm>
        </p:spPr>
      </p:pic>
      <p:sp>
        <p:nvSpPr>
          <p:cNvPr id="5" name="TextBox 4"/>
          <p:cNvSpPr txBox="1"/>
          <p:nvPr/>
        </p:nvSpPr>
        <p:spPr>
          <a:xfrm>
            <a:off x="2661655" y="1417638"/>
            <a:ext cx="3635855" cy="369332"/>
          </a:xfrm>
          <a:prstGeom prst="rect">
            <a:avLst/>
          </a:prstGeom>
          <a:noFill/>
        </p:spPr>
        <p:txBody>
          <a:bodyPr wrap="square" rtlCol="0">
            <a:spAutoFit/>
          </a:bodyPr>
          <a:lstStyle/>
          <a:p>
            <a:pPr algn="ctr"/>
            <a:r>
              <a:rPr lang="en-US" dirty="0"/>
              <a:t>Safety Mechanisms</a:t>
            </a:r>
          </a:p>
        </p:txBody>
      </p:sp>
      <p:pic>
        <p:nvPicPr>
          <p:cNvPr id="7" name="Picture 6" descr="slide safety"/>
          <p:cNvPicPr>
            <a:picLocks noChangeAspect="1"/>
          </p:cNvPicPr>
          <p:nvPr/>
        </p:nvPicPr>
        <p:blipFill>
          <a:blip r:embed="rId3"/>
          <a:stretch>
            <a:fillRect/>
          </a:stretch>
        </p:blipFill>
        <p:spPr>
          <a:xfrm>
            <a:off x="5040074" y="3813565"/>
            <a:ext cx="3682636" cy="24660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5" name="TextBox 4"/>
          <p:cNvSpPr txBox="1"/>
          <p:nvPr/>
        </p:nvSpPr>
        <p:spPr>
          <a:xfrm>
            <a:off x="2661655" y="1417638"/>
            <a:ext cx="3635855" cy="369332"/>
          </a:xfrm>
          <a:prstGeom prst="rect">
            <a:avLst/>
          </a:prstGeom>
          <a:noFill/>
        </p:spPr>
        <p:txBody>
          <a:bodyPr wrap="square" rtlCol="0">
            <a:spAutoFit/>
          </a:bodyPr>
          <a:lstStyle/>
          <a:p>
            <a:pPr algn="ctr"/>
            <a:r>
              <a:rPr lang="en-US" dirty="0"/>
              <a:t>Summary</a:t>
            </a:r>
          </a:p>
        </p:txBody>
      </p:sp>
      <p:sp>
        <p:nvSpPr>
          <p:cNvPr id="8" name="Content Placeholder 7"/>
          <p:cNvSpPr>
            <a:spLocks noGrp="1"/>
          </p:cNvSpPr>
          <p:nvPr>
            <p:ph idx="1"/>
          </p:nvPr>
        </p:nvSpPr>
        <p:spPr>
          <a:xfrm>
            <a:off x="457200" y="1889912"/>
            <a:ext cx="8229600" cy="4525963"/>
          </a:xfrm>
        </p:spPr>
        <p:txBody>
          <a:bodyPr>
            <a:normAutofit lnSpcReduction="10000"/>
          </a:bodyPr>
          <a:lstStyle/>
          <a:p>
            <a:pPr>
              <a:buNone/>
            </a:pPr>
            <a:r>
              <a:rPr lang="en-US" dirty="0"/>
              <a:t>After learning basic firearm knowledge and firearms preparedness, the student is able to:</a:t>
            </a:r>
          </a:p>
          <a:p>
            <a:r>
              <a:rPr lang="en-US" dirty="0"/>
              <a:t>Identify the four levels of awareness</a:t>
            </a:r>
          </a:p>
          <a:p>
            <a:r>
              <a:rPr lang="en-US" dirty="0"/>
              <a:t>Describe how to avoid conflict</a:t>
            </a:r>
          </a:p>
          <a:p>
            <a:r>
              <a:rPr lang="en-US" dirty="0"/>
              <a:t>Describe how to avoid criminal attacks</a:t>
            </a:r>
          </a:p>
          <a:p>
            <a:r>
              <a:rPr lang="en-US" dirty="0"/>
              <a:t>List the four basic firearm safety rules</a:t>
            </a:r>
          </a:p>
          <a:p>
            <a:r>
              <a:rPr lang="en-US" dirty="0"/>
              <a:t>Describe the parts of a revolver and pistol</a:t>
            </a:r>
          </a:p>
          <a:p>
            <a:r>
              <a:rPr lang="en-US" dirty="0"/>
              <a:t>Identify the two types of safety mechanisms</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a:xfrm>
            <a:off x="1371600" y="3339850"/>
            <a:ext cx="6400800" cy="1752600"/>
          </a:xfrm>
        </p:spPr>
        <p:txBody>
          <a:bodyPr/>
          <a:lstStyle/>
          <a:p>
            <a:r>
              <a:rPr lang="en-US" dirty="0"/>
              <a:t>Knowledge and Safe Handling of Handgun Ammunition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786971"/>
            <a:ext cx="8488837" cy="4444147"/>
          </a:xfrm>
        </p:spPr>
        <p:txBody>
          <a:bodyPr>
            <a:normAutofit fontScale="92500" lnSpcReduction="10000"/>
          </a:bodyPr>
          <a:lstStyle/>
          <a:p>
            <a:pPr>
              <a:buNone/>
            </a:pPr>
            <a:r>
              <a:rPr lang="en-US" dirty="0"/>
              <a:t>At the end of this lesson, students will be able to:</a:t>
            </a:r>
          </a:p>
          <a:p>
            <a:r>
              <a:rPr lang="en-US" dirty="0"/>
              <a:t>List the five components of a cartridge/ammunition</a:t>
            </a:r>
          </a:p>
          <a:p>
            <a:r>
              <a:rPr lang="en-US" dirty="0"/>
              <a:t>Describe the firing sequence of a handgun</a:t>
            </a:r>
          </a:p>
          <a:p>
            <a:r>
              <a:rPr lang="en-US" dirty="0"/>
              <a:t>Safely load/unload a handgun</a:t>
            </a:r>
          </a:p>
          <a:p>
            <a:r>
              <a:rPr lang="en-US" dirty="0"/>
              <a:t>State why using new ammunition is preferred over reloaded ammunition</a:t>
            </a:r>
          </a:p>
          <a:p>
            <a:r>
              <a:rPr lang="en-US" dirty="0"/>
              <a:t>Explain the difference between a misfire and squib load</a:t>
            </a:r>
          </a:p>
          <a:p>
            <a:r>
              <a:rPr lang="en-US" dirty="0"/>
              <a:t>Identify the risks of lead contamination</a:t>
            </a:r>
          </a:p>
        </p:txBody>
      </p:sp>
      <p:sp>
        <p:nvSpPr>
          <p:cNvPr id="4" name="TextBox 3"/>
          <p:cNvSpPr txBox="1"/>
          <p:nvPr/>
        </p:nvSpPr>
        <p:spPr>
          <a:xfrm>
            <a:off x="2719708" y="1417639"/>
            <a:ext cx="3483428"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Class</a:t>
            </a:r>
          </a:p>
        </p:txBody>
      </p:sp>
      <p:sp>
        <p:nvSpPr>
          <p:cNvPr id="3" name="Content Placeholder 2"/>
          <p:cNvSpPr>
            <a:spLocks noGrp="1"/>
          </p:cNvSpPr>
          <p:nvPr>
            <p:ph idx="1"/>
          </p:nvPr>
        </p:nvSpPr>
        <p:spPr>
          <a:xfrm>
            <a:off x="457200" y="1417639"/>
            <a:ext cx="8229600" cy="5274107"/>
          </a:xfrm>
        </p:spPr>
        <p:txBody>
          <a:bodyPr>
            <a:normAutofit fontScale="85000" lnSpcReduction="20000"/>
          </a:bodyPr>
          <a:lstStyle/>
          <a:p>
            <a:pPr>
              <a:buNone/>
            </a:pPr>
            <a:r>
              <a:rPr lang="en-US" dirty="0"/>
              <a:t>Lesson 1:  Basic Firearm Knowledge and    					   	  		 Firearms Preparedness/Conflict Resolution</a:t>
            </a:r>
          </a:p>
          <a:p>
            <a:pPr>
              <a:buNone/>
            </a:pPr>
            <a:r>
              <a:rPr lang="en-US" dirty="0"/>
              <a:t>Lesson 2:  Knowledge and Safe Handling of 					    	  	 Handgun Ammunition</a:t>
            </a:r>
          </a:p>
          <a:p>
            <a:pPr>
              <a:buNone/>
            </a:pPr>
            <a:r>
              <a:rPr lang="en-US" dirty="0"/>
              <a:t>Lesson 3:  Storage of Firearms &amp; 					   				  		Ammunition/Prevention of Accidental 		             			Injuries</a:t>
            </a:r>
          </a:p>
          <a:p>
            <a:pPr>
              <a:buNone/>
            </a:pPr>
            <a:r>
              <a:rPr lang="en-US" dirty="0"/>
              <a:t>Lesson 4:  Shooting Fundamentals/Concealed Carry 		             			Techniques</a:t>
            </a:r>
          </a:p>
          <a:p>
            <a:pPr>
              <a:buNone/>
            </a:pPr>
            <a:r>
              <a:rPr lang="en-US" dirty="0"/>
              <a:t>Lesson 5:  Laws Pertaining to Purchase, Ownership,  					Transportation and Possession of Handguns</a:t>
            </a:r>
          </a:p>
          <a:p>
            <a:pPr>
              <a:buNone/>
            </a:pPr>
            <a:r>
              <a:rPr lang="en-US" dirty="0"/>
              <a:t>Lesson 6:  Federal, State and Local Laws Pertaining to 			 	 the Use of a Handgun </a:t>
            </a:r>
          </a:p>
          <a:p>
            <a:pPr>
              <a:buNone/>
            </a:pPr>
            <a:r>
              <a:rPr lang="en-US" dirty="0"/>
              <a:t>Lesson 7:  Suicide Prevention</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940528"/>
            <a:ext cx="8229600" cy="41856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kumimoji="0" lang="en-US" sz="3200" b="0" i="1" u="none" strike="noStrike" kern="1200" cap="none" spc="0" normalizeH="0" baseline="0" noProof="0" dirty="0">
                <a:ln>
                  <a:noFill/>
                </a:ln>
                <a:solidFill>
                  <a:srgbClr val="000000"/>
                </a:solidFill>
                <a:effectLst/>
                <a:uLnTx/>
                <a:uFillTx/>
                <a:latin typeface="+mn-lt"/>
                <a:ea typeface="+mn-ea"/>
                <a:cs typeface="+mn-cs"/>
              </a:rPr>
              <a:t>Note: “Cartridges” are commonly and incorrectly referred to as “bullets”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schemeClr val="accent6"/>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effectLst/>
                <a:uLnTx/>
                <a:uFillTx/>
                <a:latin typeface="+mn-lt"/>
                <a:ea typeface="+mn-ea"/>
                <a:cs typeface="+mn-cs"/>
              </a:rPr>
              <a:t>Two</a:t>
            </a:r>
            <a:r>
              <a:rPr kumimoji="0" lang="en-US" sz="3200" b="0" i="0" u="none" strike="noStrike" kern="1200" cap="none" spc="0" normalizeH="0" baseline="0" noProof="0" dirty="0">
                <a:ln>
                  <a:noFill/>
                </a:ln>
                <a:solidFill>
                  <a:schemeClr val="tx1"/>
                </a:solidFill>
                <a:effectLst/>
                <a:uLnTx/>
                <a:uFillTx/>
                <a:latin typeface="+mn-lt"/>
                <a:ea typeface="+mn-ea"/>
                <a:cs typeface="+mn-cs"/>
              </a:rPr>
              <a:t> types of cartridges:</a:t>
            </a: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400" b="0" i="0" u="sng" strike="noStrike" kern="1200" cap="none" spc="0" normalizeH="0" baseline="0" noProof="0" dirty="0">
                <a:ln>
                  <a:noFill/>
                </a:ln>
                <a:solidFill>
                  <a:srgbClr val="000000"/>
                </a:solidFill>
                <a:effectLst/>
                <a:uLnTx/>
                <a:uFillTx/>
                <a:latin typeface="+mn-lt"/>
                <a:ea typeface="+mn-ea"/>
                <a:cs typeface="+mn-cs"/>
              </a:rPr>
              <a:t>Rimfire cartridge</a:t>
            </a:r>
            <a:r>
              <a:rPr kumimoji="0" lang="en-US" sz="2400" b="0" i="0" u="none" strike="noStrike" kern="1200" cap="none" spc="0" normalizeH="0" baseline="0" noProof="0" dirty="0">
                <a:ln>
                  <a:noFill/>
                </a:ln>
                <a:solidFill>
                  <a:srgbClr val="000000"/>
                </a:solidFill>
                <a:effectLst/>
                <a:uLnTx/>
                <a:uFillTx/>
                <a:latin typeface="+mn-lt"/>
                <a:ea typeface="+mn-ea"/>
                <a:cs typeface="+mn-cs"/>
              </a:rPr>
              <a:t> - the priming compound is contained in the inside rim of the case head</a:t>
            </a: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400" b="0" i="0" u="sng" strike="noStrike" kern="1200" cap="none" spc="0" normalizeH="0" baseline="0" noProof="0" dirty="0">
                <a:ln>
                  <a:noFill/>
                </a:ln>
                <a:solidFill>
                  <a:srgbClr val="000000"/>
                </a:solidFill>
                <a:effectLst/>
                <a:uLnTx/>
                <a:uFillTx/>
                <a:latin typeface="+mn-lt"/>
                <a:ea typeface="+mn-ea"/>
                <a:cs typeface="+mn-cs"/>
              </a:rPr>
              <a:t>Center-fire cartridge</a:t>
            </a:r>
            <a:r>
              <a:rPr kumimoji="0" lang="en-US" sz="2400" b="0" i="0" u="none" strike="noStrike" kern="1200" cap="none" spc="0" normalizeH="0" baseline="0" noProof="0" dirty="0">
                <a:ln>
                  <a:noFill/>
                </a:ln>
                <a:solidFill>
                  <a:srgbClr val="000000"/>
                </a:solidFill>
                <a:effectLst/>
                <a:uLnTx/>
                <a:uFillTx/>
                <a:latin typeface="+mn-lt"/>
                <a:ea typeface="+mn-ea"/>
                <a:cs typeface="+mn-cs"/>
              </a:rPr>
              <a:t> – the priming compound is contained in a metal cup, called </a:t>
            </a:r>
            <a:r>
              <a:rPr kumimoji="0" lang="en-US" sz="2400" b="0" i="1" u="none" strike="noStrike" kern="1200" cap="none" spc="0" normalizeH="0" baseline="0" noProof="0" dirty="0">
                <a:ln>
                  <a:noFill/>
                </a:ln>
                <a:solidFill>
                  <a:srgbClr val="000000"/>
                </a:solidFill>
                <a:effectLst/>
                <a:uLnTx/>
                <a:uFillTx/>
                <a:latin typeface="+mn-lt"/>
                <a:ea typeface="+mn-ea"/>
                <a:cs typeface="+mn-cs"/>
              </a:rPr>
              <a:t>primer</a:t>
            </a:r>
            <a:r>
              <a:rPr kumimoji="0" lang="en-US" sz="2400" b="0" i="0" u="none" strike="noStrike" kern="1200" cap="none" spc="0" normalizeH="0" baseline="0" noProof="0" dirty="0">
                <a:ln>
                  <a:noFill/>
                </a:ln>
                <a:solidFill>
                  <a:srgbClr val="000000"/>
                </a:solidFill>
                <a:effectLst/>
                <a:uLnTx/>
                <a:uFillTx/>
                <a:latin typeface="+mn-lt"/>
                <a:ea typeface="+mn-ea"/>
                <a:cs typeface="+mn-cs"/>
              </a:rPr>
              <a:t>, located in the center of the case head</a:t>
            </a:r>
            <a:endParaRPr kumimoji="0" lang="en-US" sz="2400" b="0" i="0" u="sng" strike="noStrike" kern="1200" cap="none" spc="0" normalizeH="0" baseline="0" noProof="0" dirty="0">
              <a:ln>
                <a:noFill/>
              </a:ln>
              <a:solidFill>
                <a:srgbClr val="000000"/>
              </a:solidFill>
              <a:effectLst/>
              <a:uLnTx/>
              <a:uFillTx/>
              <a:latin typeface="+mn-lt"/>
              <a:ea typeface="+mn-ea"/>
              <a:cs typeface="+mn-cs"/>
            </a:endParaRP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TextBox 4"/>
          <p:cNvSpPr txBox="1"/>
          <p:nvPr/>
        </p:nvSpPr>
        <p:spPr>
          <a:xfrm>
            <a:off x="3157511" y="1373056"/>
            <a:ext cx="2910557" cy="369332"/>
          </a:xfrm>
          <a:prstGeom prst="rect">
            <a:avLst/>
          </a:prstGeom>
          <a:noFill/>
        </p:spPr>
        <p:txBody>
          <a:bodyPr wrap="square" rtlCol="0">
            <a:spAutoFit/>
          </a:bodyPr>
          <a:lstStyle/>
          <a:p>
            <a:pPr algn="ctr"/>
            <a:r>
              <a:rPr lang="en-US" dirty="0"/>
              <a:t>Ammunition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45"/>
            <a:ext cx="8229600" cy="1143000"/>
          </a:xfrm>
          <a:prstGeom prst="rect">
            <a:avLst/>
          </a:prstGeom>
        </p:spPr>
        <p:txBody>
          <a:bodyPr vert="horz" lIns="91440" tIns="45720" rIns="91440" bIns="45720" rtlCol="0" anchor="ctr">
            <a:normAutofit fontScale="92500" lnSpcReduction="20000"/>
          </a:bodyPr>
          <a:lstStyle/>
          <a:p>
            <a:pPr lvl="0" algn="ctr">
              <a:spcBef>
                <a:spcPct val="0"/>
              </a:spcBef>
            </a:pPr>
            <a:r>
              <a:rPr kumimoji="0" lang="en-US" sz="4400" b="0" i="0" u="none" strike="noStrike" kern="1200" cap="none" spc="0" normalizeH="0" baseline="0" noProof="0" dirty="0">
                <a:ln>
                  <a:noFill/>
                </a:ln>
                <a:solidFill>
                  <a:schemeClr val="tx1"/>
                </a:solidFill>
                <a:effectLst/>
                <a:uLnTx/>
                <a:uFillTx/>
                <a:latin typeface="+mj-lt"/>
                <a:ea typeface="+mj-ea"/>
                <a:cs typeface="+mj-cs"/>
              </a:rPr>
              <a:t>	Lesson</a:t>
            </a:r>
            <a:r>
              <a:rPr kumimoji="0" lang="en-US" sz="4400" b="0" i="0" u="none" strike="noStrike" kern="1200" cap="none" spc="0" normalizeH="0" noProof="0" dirty="0">
                <a:ln>
                  <a:noFill/>
                </a:ln>
                <a:solidFill>
                  <a:schemeClr val="tx1"/>
                </a:solidFill>
                <a:effectLst/>
                <a:uLnTx/>
                <a:uFillTx/>
                <a:latin typeface="+mj-lt"/>
                <a:ea typeface="+mj-ea"/>
                <a:cs typeface="+mj-cs"/>
              </a:rPr>
              <a:t> 2:</a:t>
            </a:r>
            <a:r>
              <a:rPr lang="en-US" sz="4400" dirty="0"/>
              <a:t> Knowledge and Safe Handling of Handgun Ammunition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rtridge difference.gif"/>
          <p:cNvPicPr>
            <a:picLocks noChangeAspect="1"/>
          </p:cNvPicPr>
          <p:nvPr/>
        </p:nvPicPr>
        <p:blipFill>
          <a:blip r:embed="rId2"/>
          <a:stretch>
            <a:fillRect/>
          </a:stretch>
        </p:blipFill>
        <p:spPr>
          <a:xfrm>
            <a:off x="2620372" y="1608710"/>
            <a:ext cx="3603008" cy="5004906"/>
          </a:xfrm>
          <a:prstGeom prst="rect">
            <a:avLst/>
          </a:prstGeom>
        </p:spPr>
      </p:pic>
      <p:sp>
        <p:nvSpPr>
          <p:cNvPr id="4" name="TextBox 3"/>
          <p:cNvSpPr txBox="1"/>
          <p:nvPr/>
        </p:nvSpPr>
        <p:spPr>
          <a:xfrm>
            <a:off x="2620373" y="1147046"/>
            <a:ext cx="3944204" cy="461665"/>
          </a:xfrm>
          <a:prstGeom prst="rect">
            <a:avLst/>
          </a:prstGeom>
          <a:noFill/>
        </p:spPr>
        <p:txBody>
          <a:bodyPr wrap="square" rtlCol="0">
            <a:spAutoFit/>
          </a:bodyPr>
          <a:lstStyle/>
          <a:p>
            <a:pPr algn="ctr"/>
            <a:r>
              <a:rPr lang="en-US" sz="2400" dirty="0"/>
              <a:t>Components of Cartridges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45"/>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57200" y="1899586"/>
            <a:ext cx="8229600" cy="4525963"/>
          </a:xfrm>
          <a:prstGeom prst="rect">
            <a:avLst/>
          </a:prstGeom>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Case</a:t>
            </a:r>
            <a:r>
              <a:rPr kumimoji="0" lang="en-US" sz="2400" b="0" i="0" u="none" strike="noStrike" kern="1200" cap="none" spc="0" normalizeH="0" baseline="0" noProof="0" dirty="0">
                <a:ln>
                  <a:noFill/>
                </a:ln>
                <a:solidFill>
                  <a:schemeClr val="tx1"/>
                </a:solidFill>
                <a:effectLst/>
                <a:uLnTx/>
                <a:uFillTx/>
                <a:latin typeface="+mn-lt"/>
                <a:ea typeface="+mn-ea"/>
                <a:cs typeface="+mn-cs"/>
              </a:rPr>
              <a:t> – Metal cylinder that is closed on one end and contains other components such as primer, powder, and bullet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Primer</a:t>
            </a:r>
            <a:r>
              <a:rPr kumimoji="0" lang="en-US" sz="2400" b="0" i="0" u="none" strike="noStrike" kern="1200" cap="none" spc="0" normalizeH="0" baseline="0" noProof="0" dirty="0">
                <a:ln>
                  <a:noFill/>
                </a:ln>
                <a:solidFill>
                  <a:schemeClr val="tx1"/>
                </a:solidFill>
                <a:effectLst/>
                <a:uLnTx/>
                <a:uFillTx/>
                <a:latin typeface="+mn-lt"/>
                <a:ea typeface="+mn-ea"/>
                <a:cs typeface="+mn-cs"/>
              </a:rPr>
              <a:t> – An impact sensitive chemical compound used for ignition</a:t>
            </a:r>
          </a:p>
          <a:p>
            <a:pPr marL="857250" marR="0" lvl="1" indent="-45720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Rimfire – The primer is contained in the inside rim of the case’s base</a:t>
            </a:r>
          </a:p>
          <a:p>
            <a:pPr marL="857250" marR="0" lvl="1" indent="-45720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Centerfire – The primer is contained in a small metal cup, and is located in the center of the case’s base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Powder Charge</a:t>
            </a:r>
            <a:r>
              <a:rPr kumimoji="0" lang="en-US" sz="2400" b="0" i="0"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 A fast burning chemical compound used as a propellant, and is contained inside the body of the case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Bullet</a:t>
            </a:r>
            <a:r>
              <a:rPr kumimoji="0" lang="en-US" sz="2400" b="0" i="0" u="none" strike="noStrike" kern="1200" cap="none" spc="0" normalizeH="0" baseline="0" noProof="0" dirty="0">
                <a:ln>
                  <a:noFill/>
                </a:ln>
                <a:solidFill>
                  <a:schemeClr val="tx1"/>
                </a:solidFill>
                <a:effectLst/>
                <a:uLnTx/>
                <a:uFillTx/>
                <a:latin typeface="+mn-lt"/>
                <a:ea typeface="+mn-ea"/>
                <a:cs typeface="+mn-cs"/>
              </a:rPr>
              <a:t> – A projectile, usually made of lead and sometimes covered with a layer of copper or other metal, and is located at the mouth of the case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Rim Containing Primer</a:t>
            </a:r>
            <a:r>
              <a:rPr kumimoji="0" lang="en-US" sz="2400" b="0" i="0" u="none" strike="noStrike" kern="1200" cap="none" spc="0" normalizeH="0" baseline="0" noProof="0" dirty="0">
                <a:ln>
                  <a:noFill/>
                </a:ln>
                <a:solidFill>
                  <a:schemeClr val="tx1"/>
                </a:solidFill>
                <a:effectLst/>
                <a:uLnTx/>
                <a:uFillTx/>
                <a:latin typeface="+mn-lt"/>
                <a:ea typeface="+mn-ea"/>
                <a:cs typeface="+mn-cs"/>
              </a:rPr>
              <a:t> – The primer is contained on the outside rim of the cartridge </a:t>
            </a:r>
          </a:p>
        </p:txBody>
      </p:sp>
      <p:sp>
        <p:nvSpPr>
          <p:cNvPr id="8" name="Rectangle 7"/>
          <p:cNvSpPr/>
          <p:nvPr/>
        </p:nvSpPr>
        <p:spPr>
          <a:xfrm>
            <a:off x="783771" y="4046"/>
            <a:ext cx="7903029" cy="1354217"/>
          </a:xfrm>
          <a:prstGeom prst="rect">
            <a:avLst/>
          </a:prstGeom>
        </p:spPr>
        <p:txBody>
          <a:bodyPr wrap="square">
            <a:spAutoFit/>
          </a:bodyPr>
          <a:lstStyle/>
          <a:p>
            <a:pPr algn="ctr"/>
            <a:r>
              <a:rPr lang="en-US" sz="4100" dirty="0"/>
              <a:t>Lesson 2: Knowledge and Safe Handling of Handgun Ammunition</a:t>
            </a:r>
          </a:p>
        </p:txBody>
      </p:sp>
      <p:sp>
        <p:nvSpPr>
          <p:cNvPr id="10" name="TextBox 9"/>
          <p:cNvSpPr txBox="1"/>
          <p:nvPr/>
        </p:nvSpPr>
        <p:spPr>
          <a:xfrm>
            <a:off x="2605314" y="1251591"/>
            <a:ext cx="3933371" cy="646331"/>
          </a:xfrm>
          <a:prstGeom prst="rect">
            <a:avLst/>
          </a:prstGeom>
          <a:noFill/>
        </p:spPr>
        <p:txBody>
          <a:bodyPr wrap="square" rtlCol="0">
            <a:spAutoFit/>
          </a:bodyPr>
          <a:lstStyle/>
          <a:p>
            <a:pPr algn="ctr"/>
            <a:r>
              <a:rPr lang="en-US" dirty="0"/>
              <a:t>Components of Cartridges</a:t>
            </a:r>
          </a:p>
          <a:p>
            <a:pPr algn="ct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fontScale="92500"/>
          </a:bodyPr>
          <a:lstStyle/>
          <a:p>
            <a:pPr marL="514350" indent="-514350">
              <a:buFont typeface="+mj-lt"/>
              <a:buAutoNum type="arabicPeriod"/>
            </a:pPr>
            <a:r>
              <a:rPr lang="en-US" dirty="0"/>
              <a:t>Pulling the trigger of the pistol will cause the firing pin to hit and ignite the primer</a:t>
            </a:r>
          </a:p>
          <a:p>
            <a:pPr marL="514350" indent="-514350">
              <a:buFont typeface="+mj-lt"/>
              <a:buAutoNum type="arabicPeriod"/>
            </a:pPr>
            <a:r>
              <a:rPr lang="en-US" dirty="0"/>
              <a:t>The flame generated by the primer ignites the powder in the cartridge</a:t>
            </a:r>
          </a:p>
          <a:p>
            <a:pPr marL="514350" indent="-514350">
              <a:buFont typeface="+mj-lt"/>
              <a:buAutoNum type="arabicPeriod"/>
            </a:pPr>
            <a:r>
              <a:rPr lang="en-US" dirty="0"/>
              <a:t>The powder burns very rapidly and produces a high volume of gas</a:t>
            </a:r>
          </a:p>
          <a:p>
            <a:pPr marL="514350" indent="-514350">
              <a:buFont typeface="+mj-lt"/>
              <a:buAutoNum type="arabicPeriod"/>
            </a:pPr>
            <a:r>
              <a:rPr lang="en-US" dirty="0"/>
              <a:t>These expanding gases push the bullet out of the cartridge case and propel it out of the pistol barrel at a high rate of speed, 500-4000 FPS</a:t>
            </a:r>
          </a:p>
          <a:p>
            <a:endParaRPr lang="en-US" dirty="0"/>
          </a:p>
        </p:txBody>
      </p:sp>
      <p:sp>
        <p:nvSpPr>
          <p:cNvPr id="4" name="TextBox 3"/>
          <p:cNvSpPr txBox="1"/>
          <p:nvPr/>
        </p:nvSpPr>
        <p:spPr>
          <a:xfrm>
            <a:off x="2470293" y="1440593"/>
            <a:ext cx="4488280" cy="369332"/>
          </a:xfrm>
          <a:prstGeom prst="rect">
            <a:avLst/>
          </a:prstGeom>
          <a:noFill/>
        </p:spPr>
        <p:txBody>
          <a:bodyPr wrap="square" rtlCol="0">
            <a:spAutoFit/>
          </a:bodyPr>
          <a:lstStyle/>
          <a:p>
            <a:pPr algn="ctr"/>
            <a:r>
              <a:rPr lang="en-US" dirty="0"/>
              <a:t>Firing Sequence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a:bodyPr>
          <a:lstStyle/>
          <a:p>
            <a:r>
              <a:rPr lang="en-US" dirty="0"/>
              <a:t>Loading:</a:t>
            </a:r>
          </a:p>
          <a:p>
            <a:pPr lvl="1"/>
            <a:r>
              <a:rPr lang="en-US" dirty="0"/>
              <a:t>Point the muzzle in a safe direction</a:t>
            </a:r>
          </a:p>
          <a:p>
            <a:pPr lvl="1"/>
            <a:r>
              <a:rPr lang="en-US" dirty="0"/>
              <a:t>Open the action; be sure the barrel is unobstructed</a:t>
            </a:r>
          </a:p>
          <a:p>
            <a:pPr lvl="1"/>
            <a:r>
              <a:rPr lang="en-US" dirty="0"/>
              <a:t>Put the safety on if the gun can be loaded with the safety on</a:t>
            </a:r>
          </a:p>
          <a:p>
            <a:pPr lvl="1"/>
            <a:r>
              <a:rPr lang="en-US" dirty="0"/>
              <a:t>Load the ammunition</a:t>
            </a:r>
          </a:p>
          <a:p>
            <a:pPr lvl="1"/>
            <a:r>
              <a:rPr lang="en-US" dirty="0"/>
              <a:t>Close the action</a:t>
            </a:r>
          </a:p>
          <a:p>
            <a:pPr lvl="1"/>
            <a:r>
              <a:rPr lang="en-US" dirty="0"/>
              <a:t>Put on the safety if you weren’t previously able to</a:t>
            </a:r>
          </a:p>
        </p:txBody>
      </p:sp>
      <p:sp>
        <p:nvSpPr>
          <p:cNvPr id="4" name="TextBox 3"/>
          <p:cNvSpPr txBox="1"/>
          <p:nvPr/>
        </p:nvSpPr>
        <p:spPr>
          <a:xfrm>
            <a:off x="2470293" y="1543979"/>
            <a:ext cx="4488280" cy="461665"/>
          </a:xfrm>
          <a:prstGeom prst="rect">
            <a:avLst/>
          </a:prstGeom>
          <a:noFill/>
        </p:spPr>
        <p:txBody>
          <a:bodyPr wrap="square" rtlCol="0">
            <a:spAutoFit/>
          </a:bodyPr>
          <a:lstStyle/>
          <a:p>
            <a:pPr algn="ctr"/>
            <a:r>
              <a:rPr lang="en-US" sz="2400" dirty="0"/>
              <a:t>Loading a handgun</a:t>
            </a:r>
          </a:p>
        </p:txBody>
      </p:sp>
    </p:spTree>
    <p:extLst>
      <p:ext uri="{BB962C8B-B14F-4D97-AF65-F5344CB8AC3E}">
        <p14:creationId xmlns:p14="http://schemas.microsoft.com/office/powerpoint/2010/main" val="110002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fontScale="92500" lnSpcReduction="10000"/>
          </a:bodyPr>
          <a:lstStyle/>
          <a:p>
            <a:r>
              <a:rPr lang="en-US" dirty="0"/>
              <a:t>Unloading:</a:t>
            </a:r>
          </a:p>
          <a:p>
            <a:pPr lvl="1"/>
            <a:r>
              <a:rPr lang="en-US" dirty="0"/>
              <a:t>Point the muzzle in a safe direction</a:t>
            </a:r>
          </a:p>
          <a:p>
            <a:pPr lvl="1"/>
            <a:r>
              <a:rPr lang="en-US" dirty="0"/>
              <a:t>Make sure the safety is on</a:t>
            </a:r>
          </a:p>
          <a:p>
            <a:pPr lvl="1"/>
            <a:r>
              <a:rPr lang="en-US" dirty="0"/>
              <a:t>Keep your finger outside the trigger guard</a:t>
            </a:r>
          </a:p>
          <a:p>
            <a:pPr lvl="1"/>
            <a:r>
              <a:rPr lang="en-US" dirty="0"/>
              <a:t>Open the action</a:t>
            </a:r>
          </a:p>
          <a:p>
            <a:pPr lvl="1"/>
            <a:r>
              <a:rPr lang="en-US" dirty="0"/>
              <a:t>Remove the ammunition by first detaching the magazine or ejecting cartridges or shells</a:t>
            </a:r>
          </a:p>
          <a:p>
            <a:pPr lvl="1"/>
            <a:r>
              <a:rPr lang="en-US" dirty="0"/>
              <a:t>Count shells or cartridges to make  sure the gun is empty</a:t>
            </a:r>
          </a:p>
          <a:p>
            <a:pPr lvl="1"/>
            <a:r>
              <a:rPr lang="en-US" dirty="0"/>
              <a:t>Check both the chamber and the magazine</a:t>
            </a:r>
          </a:p>
        </p:txBody>
      </p:sp>
      <p:sp>
        <p:nvSpPr>
          <p:cNvPr id="4" name="TextBox 3"/>
          <p:cNvSpPr txBox="1"/>
          <p:nvPr/>
        </p:nvSpPr>
        <p:spPr>
          <a:xfrm>
            <a:off x="2470293" y="1543979"/>
            <a:ext cx="4488280" cy="461665"/>
          </a:xfrm>
          <a:prstGeom prst="rect">
            <a:avLst/>
          </a:prstGeom>
          <a:noFill/>
        </p:spPr>
        <p:txBody>
          <a:bodyPr wrap="square" rtlCol="0">
            <a:spAutoFit/>
          </a:bodyPr>
          <a:lstStyle/>
          <a:p>
            <a:pPr algn="ctr"/>
            <a:r>
              <a:rPr lang="en-US" sz="2400" dirty="0"/>
              <a:t>Unloading a handgun</a:t>
            </a:r>
          </a:p>
        </p:txBody>
      </p:sp>
    </p:spTree>
    <p:extLst>
      <p:ext uri="{BB962C8B-B14F-4D97-AF65-F5344CB8AC3E}">
        <p14:creationId xmlns:p14="http://schemas.microsoft.com/office/powerpoint/2010/main" val="174208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endParaRPr lang="en-US" b="1" dirty="0"/>
          </a:p>
        </p:txBody>
      </p:sp>
      <p:sp>
        <p:nvSpPr>
          <p:cNvPr id="3" name="Content Placeholder 2"/>
          <p:cNvSpPr>
            <a:spLocks noGrp="1"/>
          </p:cNvSpPr>
          <p:nvPr>
            <p:ph sz="half" idx="1"/>
          </p:nvPr>
        </p:nvSpPr>
        <p:spPr>
          <a:xfrm>
            <a:off x="457200" y="2164213"/>
            <a:ext cx="4038600" cy="4178394"/>
          </a:xfrm>
        </p:spPr>
        <p:txBody>
          <a:bodyPr/>
          <a:lstStyle/>
          <a:p>
            <a:pPr>
              <a:buNone/>
            </a:pPr>
            <a:r>
              <a:rPr lang="en-US" u="sng" dirty="0"/>
              <a:t>Factory New:</a:t>
            </a:r>
            <a:endParaRPr lang="en-US" dirty="0"/>
          </a:p>
          <a:p>
            <a:r>
              <a:rPr lang="en-US" dirty="0"/>
              <a:t>Consists of a new case</a:t>
            </a:r>
          </a:p>
          <a:p>
            <a:r>
              <a:rPr lang="en-US" dirty="0"/>
              <a:t>Chance of imperfections is extremely minimal</a:t>
            </a:r>
          </a:p>
          <a:p>
            <a:r>
              <a:rPr lang="en-US" dirty="0"/>
              <a:t>Even in new ammunition, check for corrosion or other imperfections </a:t>
            </a:r>
          </a:p>
        </p:txBody>
      </p:sp>
      <p:sp>
        <p:nvSpPr>
          <p:cNvPr id="4" name="Content Placeholder 3"/>
          <p:cNvSpPr>
            <a:spLocks noGrp="1"/>
          </p:cNvSpPr>
          <p:nvPr>
            <p:ph sz="half" idx="2"/>
          </p:nvPr>
        </p:nvSpPr>
        <p:spPr>
          <a:xfrm>
            <a:off x="4648200" y="2164213"/>
            <a:ext cx="4038600" cy="3942722"/>
          </a:xfrm>
        </p:spPr>
        <p:txBody>
          <a:bodyPr/>
          <a:lstStyle/>
          <a:p>
            <a:pPr>
              <a:buNone/>
            </a:pPr>
            <a:r>
              <a:rPr lang="en-US" u="sng" dirty="0"/>
              <a:t>Reloaded:</a:t>
            </a:r>
          </a:p>
          <a:p>
            <a:r>
              <a:rPr lang="en-US" dirty="0"/>
              <a:t>Loaded in used case</a:t>
            </a:r>
          </a:p>
          <a:p>
            <a:r>
              <a:rPr lang="en-US" dirty="0"/>
              <a:t>Chance of imperfections are higher being loaded in used case </a:t>
            </a:r>
          </a:p>
          <a:p>
            <a:r>
              <a:rPr lang="en-US" dirty="0"/>
              <a:t>Check for primers </a:t>
            </a:r>
          </a:p>
          <a:p>
            <a:pPr>
              <a:buNone/>
            </a:pPr>
            <a:endParaRPr lang="en-US" dirty="0"/>
          </a:p>
        </p:txBody>
      </p:sp>
      <p:sp>
        <p:nvSpPr>
          <p:cNvPr id="5" name="TextBox 4"/>
          <p:cNvSpPr txBox="1"/>
          <p:nvPr/>
        </p:nvSpPr>
        <p:spPr>
          <a:xfrm>
            <a:off x="1948401" y="1417639"/>
            <a:ext cx="5201535" cy="369332"/>
          </a:xfrm>
          <a:prstGeom prst="rect">
            <a:avLst/>
          </a:prstGeom>
          <a:noFill/>
        </p:spPr>
        <p:txBody>
          <a:bodyPr wrap="square" rtlCol="0">
            <a:spAutoFit/>
          </a:bodyPr>
          <a:lstStyle/>
          <a:p>
            <a:pPr algn="ctr"/>
            <a:r>
              <a:rPr lang="en-US" dirty="0"/>
              <a:t>Factory New vs. Reloaded Ammunition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54184"/>
            <a:ext cx="8229600" cy="4574899"/>
          </a:xfrm>
        </p:spPr>
        <p:txBody>
          <a:bodyPr>
            <a:normAutofit fontScale="85000" lnSpcReduction="20000"/>
          </a:bodyPr>
          <a:lstStyle/>
          <a:p>
            <a:pPr marL="514350" indent="-514350">
              <a:buFont typeface="+mj-lt"/>
              <a:buAutoNum type="arabicPeriod"/>
            </a:pPr>
            <a:r>
              <a:rPr lang="en-US" dirty="0"/>
              <a:t>Inspect your ammunition for safety flaws and imperfections</a:t>
            </a:r>
          </a:p>
          <a:p>
            <a:pPr marL="514350" indent="-514350">
              <a:buFont typeface="+mj-lt"/>
              <a:buAutoNum type="arabicPeriod"/>
            </a:pPr>
            <a:r>
              <a:rPr lang="en-US" dirty="0"/>
              <a:t>Understand range capabilities of ammunition</a:t>
            </a:r>
          </a:p>
          <a:p>
            <a:pPr marL="514350" indent="-514350">
              <a:buFont typeface="+mj-lt"/>
              <a:buAutoNum type="arabicPeriod"/>
            </a:pPr>
            <a:r>
              <a:rPr lang="en-US" dirty="0"/>
              <a:t>Be sure of your target, your target’s environment, the background and beyond</a:t>
            </a:r>
          </a:p>
          <a:p>
            <a:pPr marL="514350" indent="-514350">
              <a:buFont typeface="+mj-lt"/>
              <a:buAutoNum type="arabicPeriod"/>
            </a:pPr>
            <a:r>
              <a:rPr lang="en-US" dirty="0"/>
              <a:t>Be sure to use the proper caliber ammunition with gun to be fired</a:t>
            </a:r>
          </a:p>
          <a:p>
            <a:pPr marL="914400" lvl="1" indent="-514350">
              <a:buFont typeface="Wingdings" pitchFamily="2" charset="2"/>
              <a:buChar char="§"/>
            </a:pPr>
            <a:r>
              <a:rPr lang="en-US" dirty="0"/>
              <a:t>Example: 9mm Parabellum 9x19mm </a:t>
            </a:r>
          </a:p>
          <a:p>
            <a:pPr marL="914400" lvl="1" indent="-514350">
              <a:buFont typeface="Wingdings" pitchFamily="2" charset="2"/>
              <a:buChar char="§"/>
            </a:pPr>
            <a:r>
              <a:rPr lang="en-US" dirty="0"/>
              <a:t>Example: 9mm Kurtz 9x17mm/9mm browning sort= .380 ACP</a:t>
            </a:r>
          </a:p>
          <a:p>
            <a:pPr marL="514350" indent="-514350">
              <a:buNone/>
            </a:pPr>
            <a:r>
              <a:rPr lang="en-US" dirty="0"/>
              <a:t>5.   Know the difference between defensive ammunition and practice ammunition</a:t>
            </a:r>
          </a:p>
        </p:txBody>
      </p:sp>
      <p:sp>
        <p:nvSpPr>
          <p:cNvPr id="4" name="TextBox 3"/>
          <p:cNvSpPr txBox="1"/>
          <p:nvPr/>
        </p:nvSpPr>
        <p:spPr>
          <a:xfrm>
            <a:off x="2468152" y="1417638"/>
            <a:ext cx="3757631" cy="369332"/>
          </a:xfrm>
          <a:prstGeom prst="rect">
            <a:avLst/>
          </a:prstGeom>
          <a:noFill/>
        </p:spPr>
        <p:txBody>
          <a:bodyPr wrap="square" rtlCol="0">
            <a:spAutoFit/>
          </a:bodyPr>
          <a:lstStyle/>
          <a:p>
            <a:pPr algn="ctr"/>
            <a:r>
              <a:rPr lang="en-US" dirty="0"/>
              <a:t>Inspection of Ammunition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00286"/>
            <a:ext cx="8229600" cy="4525963"/>
          </a:xfrm>
        </p:spPr>
        <p:txBody>
          <a:bodyPr>
            <a:normAutofit/>
          </a:bodyPr>
          <a:lstStyle/>
          <a:p>
            <a:pPr>
              <a:buNone/>
            </a:pPr>
            <a:r>
              <a:rPr lang="en-US" sz="2800" u="sng" dirty="0"/>
              <a:t>Practice</a:t>
            </a:r>
            <a:r>
              <a:rPr lang="en-US" sz="2800" dirty="0"/>
              <a:t> – Full metal jacket and soft point are ideal for target shooting</a:t>
            </a:r>
          </a:p>
          <a:p>
            <a:pPr>
              <a:buNone/>
            </a:pPr>
            <a:r>
              <a:rPr lang="en-US" sz="2800" u="sng" dirty="0"/>
              <a:t>Defensive</a:t>
            </a:r>
            <a:r>
              <a:rPr lang="en-US" sz="2800" dirty="0"/>
              <a:t> – Hollow point ammunition is used for defensive purposes because it is designed to create a larger wound and deliver more energy to the target  </a:t>
            </a:r>
            <a:endParaRPr lang="en-US" sz="2800" u="sng" dirty="0"/>
          </a:p>
        </p:txBody>
      </p:sp>
      <p:sp>
        <p:nvSpPr>
          <p:cNvPr id="5" name="TextBox 4"/>
          <p:cNvSpPr txBox="1"/>
          <p:nvPr/>
        </p:nvSpPr>
        <p:spPr>
          <a:xfrm>
            <a:off x="2484108" y="1530766"/>
            <a:ext cx="4757648" cy="369332"/>
          </a:xfrm>
          <a:prstGeom prst="rect">
            <a:avLst/>
          </a:prstGeom>
          <a:noFill/>
        </p:spPr>
        <p:txBody>
          <a:bodyPr wrap="none" rtlCol="0">
            <a:spAutoFit/>
          </a:bodyPr>
          <a:lstStyle/>
          <a:p>
            <a:pPr algn="ctr"/>
            <a:r>
              <a:rPr lang="en-US" dirty="0"/>
              <a:t>Practice Ammunition and Defensive Ammunition</a:t>
            </a:r>
          </a:p>
        </p:txBody>
      </p:sp>
      <p:pic>
        <p:nvPicPr>
          <p:cNvPr id="6" name="Picture 5" descr="two_bullets.jpg"/>
          <p:cNvPicPr>
            <a:picLocks noChangeAspect="1"/>
          </p:cNvPicPr>
          <p:nvPr/>
        </p:nvPicPr>
        <p:blipFill>
          <a:blip r:embed="rId2"/>
          <a:stretch>
            <a:fillRect/>
          </a:stretch>
        </p:blipFill>
        <p:spPr>
          <a:xfrm>
            <a:off x="2970062" y="4366160"/>
            <a:ext cx="2942475" cy="22657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78"/>
            <a:ext cx="8229600" cy="1143000"/>
          </a:xfrm>
        </p:spPr>
        <p:txBody>
          <a:bodyPr>
            <a:normAutofit fontScale="90000"/>
          </a:bodyPr>
          <a:lstStyle/>
          <a:p>
            <a:r>
              <a:rPr lang="en-US" dirty="0"/>
              <a:t>Lesson 2: Knowledge and Safe Handling of Handgun Ammunition</a:t>
            </a: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Content Placeholder 5" descr="practice.jpg"/>
          <p:cNvPicPr>
            <a:picLocks noChangeAspect="1"/>
          </p:cNvPicPr>
          <p:nvPr/>
        </p:nvPicPr>
        <p:blipFill>
          <a:blip r:embed="rId2"/>
          <a:stretch>
            <a:fillRect/>
          </a:stretch>
        </p:blipFill>
        <p:spPr>
          <a:xfrm>
            <a:off x="457202" y="2593077"/>
            <a:ext cx="3199535" cy="2129050"/>
          </a:xfrm>
          <a:prstGeom prst="rect">
            <a:avLst/>
          </a:prstGeom>
        </p:spPr>
      </p:pic>
      <p:sp>
        <p:nvSpPr>
          <p:cNvPr id="10" name="Content Placeholder 3"/>
          <p:cNvSpPr txBox="1">
            <a:spLocks/>
          </p:cNvSpPr>
          <p:nvPr/>
        </p:nvSpPr>
        <p:spPr>
          <a:xfrm>
            <a:off x="3862317" y="1774151"/>
            <a:ext cx="4824483" cy="4525963"/>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Non-Expanding Type</a:t>
            </a:r>
            <a:r>
              <a:rPr kumimoji="0" lang="en-US" sz="2800" b="0" i="0" u="none" strike="noStrike" kern="1200" cap="none" spc="0" normalizeH="0" baseline="0" noProof="0" dirty="0">
                <a:ln>
                  <a:noFill/>
                </a:ln>
                <a:solidFill>
                  <a:schemeClr val="tx1"/>
                </a:solidFill>
                <a:effectLst/>
                <a:uLnTx/>
                <a:uFillTx/>
                <a:latin typeface="+mn-lt"/>
                <a:ea typeface="+mn-ea"/>
                <a:cs typeface="+mn-cs"/>
              </a:rPr>
              <a:t> – Typically full metal jacket; Involves greater penetration of target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Reduced Powder Charge</a:t>
            </a:r>
            <a:r>
              <a:rPr kumimoji="0" lang="en-US" sz="2800" b="0" i="0" u="none" strike="noStrike" kern="1200" cap="none" spc="0" normalizeH="0" baseline="0" noProof="0" dirty="0">
                <a:ln>
                  <a:noFill/>
                </a:ln>
                <a:solidFill>
                  <a:schemeClr val="tx1"/>
                </a:solidFill>
                <a:effectLst/>
                <a:uLnTx/>
                <a:uFillTx/>
                <a:latin typeface="+mn-lt"/>
                <a:ea typeface="+mn-ea"/>
                <a:cs typeface="+mn-cs"/>
              </a:rPr>
              <a:t> – More manageable recoil/</a:t>
            </a:r>
            <a:r>
              <a:rPr kumimoji="0" lang="en-US" sz="2800" b="0" i="0" u="none" strike="noStrike" kern="1200" cap="none" spc="0" normalizeH="0" noProof="0" dirty="0">
                <a:ln>
                  <a:noFill/>
                </a:ln>
                <a:solidFill>
                  <a:schemeClr val="tx1"/>
                </a:solidFill>
                <a:effectLst/>
                <a:uLnTx/>
                <a:uFillTx/>
                <a:latin typeface="+mn-lt"/>
                <a:ea typeface="+mn-ea"/>
                <a:cs typeface="+mn-cs"/>
              </a:rPr>
              <a:t>could cause a malfunction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Reduced Costs</a:t>
            </a:r>
            <a:r>
              <a:rPr lang="en-US" sz="2800" strike="sngStrike" noProof="0" dirty="0"/>
              <a:t>   </a:t>
            </a:r>
            <a:r>
              <a:rPr lang="en-US" sz="2800" noProof="0" dirty="0"/>
              <a:t> Practice ammunition </a:t>
            </a:r>
            <a:r>
              <a:rPr lang="en-US" sz="2800" dirty="0"/>
              <a:t>in most cases is cheaper than defensive</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2316371" y="1261646"/>
            <a:ext cx="4694831" cy="369332"/>
          </a:xfrm>
          <a:prstGeom prst="rect">
            <a:avLst/>
          </a:prstGeom>
          <a:noFill/>
        </p:spPr>
        <p:txBody>
          <a:bodyPr wrap="square" rtlCol="0">
            <a:spAutoFit/>
          </a:bodyPr>
          <a:lstStyle/>
          <a:p>
            <a:pPr algn="ctr"/>
            <a:r>
              <a:rPr lang="en-US" dirty="0"/>
              <a:t>Practice Ammunition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983037"/>
            <a:ext cx="8229600" cy="4143127"/>
          </a:xfrm>
        </p:spPr>
        <p:txBody>
          <a:bodyPr>
            <a:normAutofit fontScale="92500"/>
          </a:bodyPr>
          <a:lstStyle/>
          <a:p>
            <a:pPr>
              <a:buNone/>
            </a:pPr>
            <a:r>
              <a:rPr lang="en-US" dirty="0"/>
              <a:t>At the end of this lesson, students will be able to:</a:t>
            </a:r>
          </a:p>
          <a:p>
            <a:r>
              <a:rPr lang="en-US" dirty="0"/>
              <a:t>Identify the four levels of awareness</a:t>
            </a:r>
          </a:p>
          <a:p>
            <a:r>
              <a:rPr lang="en-US" dirty="0"/>
              <a:t>Describe how to avoid conflict</a:t>
            </a:r>
          </a:p>
          <a:p>
            <a:r>
              <a:rPr lang="en-US" dirty="0"/>
              <a:t>Describe how to avoid criminal attacks</a:t>
            </a:r>
          </a:p>
          <a:p>
            <a:r>
              <a:rPr lang="en-US" dirty="0"/>
              <a:t>List the four basic firearm safety rules</a:t>
            </a:r>
          </a:p>
          <a:p>
            <a:r>
              <a:rPr lang="en-US" dirty="0"/>
              <a:t>Describe the parts of a revolver and pistol</a:t>
            </a:r>
          </a:p>
          <a:p>
            <a:r>
              <a:rPr lang="en-US" dirty="0"/>
              <a:t>Identify the two types of safety mechanisms</a:t>
            </a:r>
          </a:p>
        </p:txBody>
      </p:sp>
      <p:sp>
        <p:nvSpPr>
          <p:cNvPr id="4" name="TextBox 3"/>
          <p:cNvSpPr txBox="1"/>
          <p:nvPr/>
        </p:nvSpPr>
        <p:spPr>
          <a:xfrm>
            <a:off x="2244139" y="1417639"/>
            <a:ext cx="4731831"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98"/>
            <a:ext cx="8229600" cy="1143000"/>
          </a:xfrm>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721966"/>
            <a:ext cx="8229600" cy="4525963"/>
          </a:xfrm>
        </p:spPr>
        <p:txBody>
          <a:bodyPr>
            <a:normAutofit fontScale="70000" lnSpcReduction="20000"/>
          </a:bodyPr>
          <a:lstStyle/>
          <a:p>
            <a:pPr>
              <a:buNone/>
            </a:pPr>
            <a:r>
              <a:rPr lang="en-US" u="sng" dirty="0"/>
              <a:t>Reliability</a:t>
            </a:r>
            <a:r>
              <a:rPr lang="en-US" dirty="0"/>
              <a:t> – The ability of a firearm to consistently chamber, fire, extract, and eject a load without malfunctioning</a:t>
            </a:r>
          </a:p>
          <a:p>
            <a:pPr>
              <a:buNone/>
            </a:pPr>
            <a:r>
              <a:rPr lang="en-US" u="sng" dirty="0"/>
              <a:t>Controllability</a:t>
            </a:r>
            <a:r>
              <a:rPr lang="en-US" dirty="0"/>
              <a:t> – The ability to fire multiple rounds and still manage recoil and maintain accuracy</a:t>
            </a:r>
          </a:p>
          <a:p>
            <a:pPr>
              <a:buNone/>
            </a:pPr>
            <a:r>
              <a:rPr lang="en-US" u="sng" dirty="0"/>
              <a:t>Stopping Power</a:t>
            </a:r>
            <a:r>
              <a:rPr lang="en-US" dirty="0"/>
              <a:t> – The ability of a cartridge to quickly incapacitate an assailant or otherwise cause an assailant to stop their attack</a:t>
            </a:r>
          </a:p>
          <a:p>
            <a:pPr>
              <a:buNone/>
            </a:pPr>
            <a:r>
              <a:rPr lang="en-US" u="sng" dirty="0"/>
              <a:t>Accuracy</a:t>
            </a:r>
            <a:r>
              <a:rPr lang="en-US" dirty="0"/>
              <a:t> – Ability of the gun and ammunition combination to shoot to the point of aim indicated by the sights</a:t>
            </a:r>
          </a:p>
          <a:p>
            <a:pPr>
              <a:buNone/>
            </a:pPr>
            <a:r>
              <a:rPr lang="en-US" u="sng" dirty="0"/>
              <a:t>Muzzle Flash</a:t>
            </a:r>
            <a:r>
              <a:rPr lang="en-US" dirty="0"/>
              <a:t> – When in excess will impair night vision and illuminate your position</a:t>
            </a:r>
          </a:p>
          <a:p>
            <a:pPr>
              <a:buNone/>
            </a:pPr>
            <a:r>
              <a:rPr lang="en-US" u="sng" dirty="0"/>
              <a:t>Hollow-points</a:t>
            </a:r>
            <a:r>
              <a:rPr lang="en-US" dirty="0"/>
              <a:t> – They open and expand in diameter upon impact, which more efficiently transfers energy and also prevents over penetration or complete penetration that could endanger the lives of others</a:t>
            </a:r>
            <a:endParaRPr lang="en-US" u="sng" dirty="0"/>
          </a:p>
          <a:p>
            <a:pPr>
              <a:buNone/>
            </a:pPr>
            <a:endParaRPr lang="en-US" dirty="0"/>
          </a:p>
        </p:txBody>
      </p:sp>
      <p:pic>
        <p:nvPicPr>
          <p:cNvPr id="4" name="Picture 3" descr="hallow points 2.png"/>
          <p:cNvPicPr>
            <a:picLocks noChangeAspect="1"/>
          </p:cNvPicPr>
          <p:nvPr/>
        </p:nvPicPr>
        <p:blipFill>
          <a:blip r:embed="rId2"/>
          <a:srcRect t="39604" b="10495"/>
          <a:stretch>
            <a:fillRect/>
          </a:stretch>
        </p:blipFill>
        <p:spPr>
          <a:xfrm>
            <a:off x="2642382" y="5692532"/>
            <a:ext cx="3726591" cy="1095889"/>
          </a:xfrm>
          <a:prstGeom prst="rect">
            <a:avLst/>
          </a:prstGeom>
        </p:spPr>
      </p:pic>
      <p:sp>
        <p:nvSpPr>
          <p:cNvPr id="6" name="TextBox 5"/>
          <p:cNvSpPr txBox="1"/>
          <p:nvPr/>
        </p:nvSpPr>
        <p:spPr>
          <a:xfrm>
            <a:off x="1913608" y="1259124"/>
            <a:ext cx="5566859" cy="369332"/>
          </a:xfrm>
          <a:prstGeom prst="rect">
            <a:avLst/>
          </a:prstGeom>
          <a:noFill/>
        </p:spPr>
        <p:txBody>
          <a:bodyPr wrap="square" rtlCol="0">
            <a:spAutoFit/>
          </a:bodyPr>
          <a:lstStyle/>
          <a:p>
            <a:pPr algn="ctr"/>
            <a:r>
              <a:rPr lang="en-US" dirty="0"/>
              <a:t>Defensive Ammunition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Lesson 2: Knowledge and Safe Handling of Handgun Ammunition</a:t>
            </a:r>
          </a:p>
        </p:txBody>
      </p:sp>
      <p:sp>
        <p:nvSpPr>
          <p:cNvPr id="3" name="Content Placeholder 2"/>
          <p:cNvSpPr>
            <a:spLocks noGrp="1"/>
          </p:cNvSpPr>
          <p:nvPr>
            <p:ph idx="1"/>
          </p:nvPr>
        </p:nvSpPr>
        <p:spPr>
          <a:xfrm>
            <a:off x="457200" y="2017681"/>
            <a:ext cx="8229600" cy="4525963"/>
          </a:xfrm>
        </p:spPr>
        <p:txBody>
          <a:bodyPr>
            <a:normAutofit lnSpcReduction="10000"/>
          </a:bodyPr>
          <a:lstStyle/>
          <a:p>
            <a:pPr marL="514350" indent="-514350">
              <a:buFont typeface="+mj-lt"/>
              <a:buAutoNum type="arabicPeriod"/>
            </a:pPr>
            <a:r>
              <a:rPr lang="en-US" u="sng" dirty="0"/>
              <a:t>Misfire</a:t>
            </a:r>
            <a:r>
              <a:rPr lang="en-US" dirty="0"/>
              <a:t> – Failure of the cartridge to fire after the primer has been struck by the firing pin</a:t>
            </a:r>
          </a:p>
          <a:p>
            <a:pPr marL="514350" indent="-514350">
              <a:buFont typeface="+mj-lt"/>
              <a:buAutoNum type="arabicPeriod"/>
            </a:pPr>
            <a:r>
              <a:rPr lang="en-US" u="sng" dirty="0"/>
              <a:t>Hangfire</a:t>
            </a:r>
            <a:r>
              <a:rPr lang="en-US" dirty="0"/>
              <a:t> – A perceptible delay in the ignition of a cartridge after the primer has been struck by the firing pin</a:t>
            </a:r>
          </a:p>
          <a:p>
            <a:pPr marL="514350" indent="-514350">
              <a:buFont typeface="+mj-lt"/>
              <a:buAutoNum type="arabicPeriod"/>
            </a:pPr>
            <a:r>
              <a:rPr lang="en-US" u="sng" dirty="0"/>
              <a:t>Squib load</a:t>
            </a:r>
            <a:r>
              <a:rPr lang="en-US" dirty="0"/>
              <a:t> – Development of less than normal pressure or velocity after ignition of the cartridge. There is an unusual difference in recoil or noise.</a:t>
            </a:r>
            <a:endParaRPr lang="en-US" u="sng" dirty="0"/>
          </a:p>
          <a:p>
            <a:pPr>
              <a:buNone/>
            </a:pPr>
            <a:endParaRPr lang="en-US" u="sng" dirty="0"/>
          </a:p>
        </p:txBody>
      </p:sp>
      <p:sp>
        <p:nvSpPr>
          <p:cNvPr id="7" name="TextBox 6"/>
          <p:cNvSpPr txBox="1"/>
          <p:nvPr/>
        </p:nvSpPr>
        <p:spPr>
          <a:xfrm>
            <a:off x="1687454" y="1513371"/>
            <a:ext cx="5706031" cy="369332"/>
          </a:xfrm>
          <a:prstGeom prst="rect">
            <a:avLst/>
          </a:prstGeom>
          <a:noFill/>
        </p:spPr>
        <p:txBody>
          <a:bodyPr wrap="square" rtlCol="0">
            <a:spAutoFit/>
          </a:bodyPr>
          <a:lstStyle/>
          <a:p>
            <a:pPr algn="ctr"/>
            <a:r>
              <a:rPr lang="en-US" dirty="0"/>
              <a:t>Ammunition Malfunction Resolutions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58405"/>
            <a:ext cx="8229600" cy="4525963"/>
          </a:xfrm>
        </p:spPr>
        <p:txBody>
          <a:bodyPr>
            <a:normAutofit fontScale="92500" lnSpcReduction="20000"/>
          </a:bodyPr>
          <a:lstStyle/>
          <a:p>
            <a:pPr>
              <a:buNone/>
            </a:pPr>
            <a:r>
              <a:rPr lang="en-US" u="sng" dirty="0"/>
              <a:t>Misfire and Hangfire</a:t>
            </a:r>
            <a:r>
              <a:rPr lang="en-US" dirty="0"/>
              <a:t> – Keep the pistol pointed in a safe direction; a hangfire might exist and the cartridge could still fire. Don’t attempt to open the action of the pistol to remove the cartridge for at least 30 seconds.</a:t>
            </a:r>
          </a:p>
          <a:p>
            <a:pPr>
              <a:buNone/>
            </a:pPr>
            <a:endParaRPr lang="en-US" u="sng" dirty="0"/>
          </a:p>
          <a:p>
            <a:pPr>
              <a:buNone/>
            </a:pPr>
            <a:r>
              <a:rPr lang="en-US" u="sng" dirty="0"/>
              <a:t>Squib Load</a:t>
            </a:r>
            <a:r>
              <a:rPr lang="en-US" dirty="0"/>
              <a:t> – Keep the muzzle pointed in a safe direction; wait 30 seconds and then unload the gun. Check to make sure the chamber is empty and the barrel is free from obstructions.  Also check the barrel for deformities. </a:t>
            </a:r>
            <a:endParaRPr lang="en-US" u="sng" dirty="0"/>
          </a:p>
          <a:p>
            <a:endParaRPr lang="en-US" dirty="0"/>
          </a:p>
        </p:txBody>
      </p:sp>
      <p:sp>
        <p:nvSpPr>
          <p:cNvPr id="4" name="TextBox 3"/>
          <p:cNvSpPr txBox="1"/>
          <p:nvPr/>
        </p:nvSpPr>
        <p:spPr>
          <a:xfrm>
            <a:off x="2104968" y="1465576"/>
            <a:ext cx="5305912" cy="369332"/>
          </a:xfrm>
          <a:prstGeom prst="rect">
            <a:avLst/>
          </a:prstGeom>
          <a:noFill/>
        </p:spPr>
        <p:txBody>
          <a:bodyPr wrap="square" rtlCol="0" anchor="ctr">
            <a:spAutoFit/>
          </a:bodyPr>
          <a:lstStyle/>
          <a:p>
            <a:pPr algn="ctr"/>
            <a:r>
              <a:rPr lang="en-US" dirty="0"/>
              <a:t>Ammunition Malfunction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873"/>
            <a:ext cx="8229600" cy="1143000"/>
          </a:xfrm>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28675"/>
            <a:ext cx="8229600" cy="4525963"/>
          </a:xfrm>
        </p:spPr>
        <p:txBody>
          <a:bodyPr/>
          <a:lstStyle/>
          <a:p>
            <a:r>
              <a:rPr lang="en-US" dirty="0"/>
              <a:t>Lead contamination is commonly overlooked by shooters. Shooters often only worry about their hearing and eyesight, not lead contamination. </a:t>
            </a:r>
          </a:p>
          <a:p>
            <a:r>
              <a:rPr lang="en-US" dirty="0"/>
              <a:t>After discharging your firearm, lead particles can disperse into the air and contaminate your clothing, hands and the environment around you.</a:t>
            </a:r>
          </a:p>
          <a:p>
            <a:pPr>
              <a:buNone/>
            </a:pPr>
            <a:endParaRPr lang="en-US" dirty="0"/>
          </a:p>
        </p:txBody>
      </p:sp>
      <p:sp>
        <p:nvSpPr>
          <p:cNvPr id="4" name="TextBox 3"/>
          <p:cNvSpPr txBox="1"/>
          <p:nvPr/>
        </p:nvSpPr>
        <p:spPr>
          <a:xfrm>
            <a:off x="2191953" y="1295873"/>
            <a:ext cx="4401297" cy="369332"/>
          </a:xfrm>
          <a:prstGeom prst="rect">
            <a:avLst/>
          </a:prstGeom>
          <a:noFill/>
        </p:spPr>
        <p:txBody>
          <a:bodyPr wrap="square" rtlCol="0">
            <a:spAutoFit/>
          </a:bodyPr>
          <a:lstStyle/>
          <a:p>
            <a:pPr algn="ctr"/>
            <a:r>
              <a:rPr lang="en-US" dirty="0"/>
              <a:t>Lead Contamination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sz="half" idx="1"/>
          </p:nvPr>
        </p:nvSpPr>
        <p:spPr>
          <a:xfrm>
            <a:off x="457200" y="2140230"/>
            <a:ext cx="4038600" cy="4525963"/>
          </a:xfrm>
        </p:spPr>
        <p:txBody>
          <a:bodyPr>
            <a:normAutofit fontScale="92500" lnSpcReduction="10000"/>
          </a:bodyPr>
          <a:lstStyle/>
          <a:p>
            <a:pPr algn="ctr">
              <a:buNone/>
            </a:pPr>
            <a:r>
              <a:rPr lang="en-US" u="sng" dirty="0"/>
              <a:t>Hazards of lead poisoning</a:t>
            </a:r>
          </a:p>
          <a:p>
            <a:r>
              <a:rPr lang="en-US" dirty="0"/>
              <a:t>Abdominal Pain</a:t>
            </a:r>
          </a:p>
          <a:p>
            <a:r>
              <a:rPr lang="en-US" dirty="0"/>
              <a:t>Confusion</a:t>
            </a:r>
          </a:p>
          <a:p>
            <a:r>
              <a:rPr lang="en-US" dirty="0"/>
              <a:t>Headache</a:t>
            </a:r>
          </a:p>
          <a:p>
            <a:r>
              <a:rPr lang="en-US" dirty="0"/>
              <a:t>Anemia</a:t>
            </a:r>
          </a:p>
          <a:p>
            <a:r>
              <a:rPr lang="en-US" dirty="0"/>
              <a:t>Irritability</a:t>
            </a:r>
          </a:p>
          <a:p>
            <a:r>
              <a:rPr lang="en-US" dirty="0"/>
              <a:t>Coma or Death </a:t>
            </a:r>
          </a:p>
        </p:txBody>
      </p:sp>
      <p:sp>
        <p:nvSpPr>
          <p:cNvPr id="4" name="Content Placeholder 3"/>
          <p:cNvSpPr>
            <a:spLocks noGrp="1"/>
          </p:cNvSpPr>
          <p:nvPr>
            <p:ph sz="half" idx="2"/>
          </p:nvPr>
        </p:nvSpPr>
        <p:spPr>
          <a:xfrm>
            <a:off x="4648200" y="2140230"/>
            <a:ext cx="4038600" cy="4525963"/>
          </a:xfrm>
        </p:spPr>
        <p:txBody>
          <a:bodyPr>
            <a:normAutofit fontScale="92500" lnSpcReduction="10000"/>
          </a:bodyPr>
          <a:lstStyle/>
          <a:p>
            <a:pPr algn="ctr">
              <a:buNone/>
            </a:pPr>
            <a:r>
              <a:rPr lang="en-US" sz="2400" u="sng" dirty="0"/>
              <a:t>How to avoid contamination</a:t>
            </a:r>
          </a:p>
          <a:p>
            <a:pPr marL="457200" indent="-457200">
              <a:buFont typeface="+mj-lt"/>
              <a:buAutoNum type="arabicPeriod"/>
            </a:pPr>
            <a:r>
              <a:rPr lang="en-US" sz="2400" dirty="0"/>
              <a:t>Do not eat or drink at the range</a:t>
            </a:r>
          </a:p>
          <a:p>
            <a:pPr marL="457200" indent="-457200">
              <a:buFont typeface="+mj-lt"/>
              <a:buAutoNum type="arabicPeriod"/>
            </a:pPr>
            <a:r>
              <a:rPr lang="en-US" sz="2400" dirty="0"/>
              <a:t>Do not shoot indoors without proper ventilation</a:t>
            </a:r>
          </a:p>
          <a:p>
            <a:pPr marL="457200" indent="-457200">
              <a:buFont typeface="+mj-lt"/>
              <a:buAutoNum type="arabicPeriod"/>
            </a:pPr>
            <a:r>
              <a:rPr lang="en-US" sz="2400" dirty="0"/>
              <a:t>Clean up at the range</a:t>
            </a:r>
          </a:p>
          <a:p>
            <a:pPr marL="457200" indent="-457200">
              <a:buFont typeface="+mj-lt"/>
              <a:buAutoNum type="arabicPeriod"/>
            </a:pPr>
            <a:r>
              <a:rPr lang="en-US" sz="2400" dirty="0"/>
              <a:t>Take off your shoes at the door of your house</a:t>
            </a:r>
          </a:p>
          <a:p>
            <a:pPr marL="457200" indent="-457200">
              <a:buFont typeface="+mj-lt"/>
              <a:buAutoNum type="arabicPeriod"/>
            </a:pPr>
            <a:r>
              <a:rPr lang="en-US" sz="2400" dirty="0"/>
              <a:t>Do the laundry</a:t>
            </a:r>
          </a:p>
          <a:p>
            <a:pPr marL="457200" indent="-457200">
              <a:buFont typeface="+mj-lt"/>
              <a:buAutoNum type="arabicPeriod"/>
            </a:pPr>
            <a:r>
              <a:rPr lang="en-US" sz="2400" dirty="0"/>
              <a:t>Take a shower</a:t>
            </a:r>
          </a:p>
          <a:p>
            <a:pPr marL="457200" indent="-457200">
              <a:buNone/>
            </a:pPr>
            <a:endParaRPr lang="en-US" sz="2400" dirty="0"/>
          </a:p>
          <a:p>
            <a:pPr marL="457200" indent="-457200">
              <a:buNone/>
            </a:pPr>
            <a:r>
              <a:rPr lang="en-US" sz="2400" dirty="0"/>
              <a:t> </a:t>
            </a:r>
          </a:p>
          <a:p>
            <a:pPr marL="457200" indent="-457200">
              <a:buFont typeface="+mj-lt"/>
              <a:buAutoNum type="arabicPeriod"/>
            </a:pPr>
            <a:endParaRPr lang="en-US" sz="2400" dirty="0"/>
          </a:p>
        </p:txBody>
      </p:sp>
      <p:sp>
        <p:nvSpPr>
          <p:cNvPr id="6" name="TextBox 5"/>
          <p:cNvSpPr txBox="1"/>
          <p:nvPr/>
        </p:nvSpPr>
        <p:spPr>
          <a:xfrm>
            <a:off x="2351872" y="1452429"/>
            <a:ext cx="4523072" cy="369332"/>
          </a:xfrm>
          <a:prstGeom prst="rect">
            <a:avLst/>
          </a:prstGeom>
          <a:noFill/>
        </p:spPr>
        <p:txBody>
          <a:bodyPr wrap="square" rtlCol="0">
            <a:spAutoFit/>
          </a:bodyPr>
          <a:lstStyle/>
          <a:p>
            <a:pPr algn="ctr"/>
            <a:r>
              <a:rPr lang="en-US" dirty="0"/>
              <a:t>Lead Contamination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4" name="Content Placeholder 3"/>
          <p:cNvSpPr>
            <a:spLocks noGrp="1"/>
          </p:cNvSpPr>
          <p:nvPr>
            <p:ph idx="1"/>
          </p:nvPr>
        </p:nvSpPr>
        <p:spPr>
          <a:xfrm>
            <a:off x="457200" y="1986593"/>
            <a:ext cx="8229600" cy="4062500"/>
          </a:xfrm>
        </p:spPr>
        <p:txBody>
          <a:bodyPr>
            <a:normAutofit/>
          </a:bodyPr>
          <a:lstStyle/>
          <a:p>
            <a:pPr marL="457200" indent="-457200">
              <a:buNone/>
            </a:pPr>
            <a:r>
              <a:rPr lang="en-US" sz="2400" dirty="0"/>
              <a:t>After learning safe handling of handgun ammunition, the student is able to:</a:t>
            </a:r>
          </a:p>
          <a:p>
            <a:r>
              <a:rPr lang="en-US" sz="2400" dirty="0"/>
              <a:t>List the five components of a cartridge/ammunition</a:t>
            </a:r>
          </a:p>
          <a:p>
            <a:r>
              <a:rPr lang="en-US" sz="2400" dirty="0"/>
              <a:t>Describe the process of loading and unloading a semi-automatic pistol and revolver</a:t>
            </a:r>
          </a:p>
          <a:p>
            <a:r>
              <a:rPr lang="en-US" sz="2400" dirty="0"/>
              <a:t>State why using new ammunition is preferred over reloaded ammunition</a:t>
            </a:r>
          </a:p>
          <a:p>
            <a:r>
              <a:rPr lang="en-US" sz="2400" dirty="0"/>
              <a:t>Explain the difference between a misfire and squib load</a:t>
            </a:r>
          </a:p>
          <a:p>
            <a:r>
              <a:rPr lang="en-US" sz="2400" dirty="0"/>
              <a:t>Identify the risks of lead contamination </a:t>
            </a:r>
          </a:p>
          <a:p>
            <a:pPr marL="457200" indent="-457200">
              <a:buNone/>
            </a:pPr>
            <a:endParaRPr lang="en-US" sz="2400" dirty="0"/>
          </a:p>
        </p:txBody>
      </p:sp>
      <p:sp>
        <p:nvSpPr>
          <p:cNvPr id="6" name="TextBox 5"/>
          <p:cNvSpPr txBox="1"/>
          <p:nvPr/>
        </p:nvSpPr>
        <p:spPr>
          <a:xfrm>
            <a:off x="2351872" y="1417638"/>
            <a:ext cx="4523072" cy="369332"/>
          </a:xfrm>
          <a:prstGeom prst="rect">
            <a:avLst/>
          </a:prstGeom>
          <a:noFill/>
        </p:spPr>
        <p:txBody>
          <a:bodyPr wrap="square" rtlCol="0">
            <a:spAutoFit/>
          </a:bodyPr>
          <a:lstStyle/>
          <a:p>
            <a:pPr algn="ctr"/>
            <a:r>
              <a:rPr lang="en-US" dirty="0"/>
              <a:t>Summary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a:xfrm>
            <a:off x="1371600" y="3305060"/>
            <a:ext cx="6400800" cy="1752600"/>
          </a:xfrm>
        </p:spPr>
        <p:txBody>
          <a:bodyPr/>
          <a:lstStyle/>
          <a:p>
            <a:r>
              <a:rPr lang="en-US" dirty="0"/>
              <a:t>Storage of Firearms &amp; Ammunition/Prevention of Accidental Injuries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br>
              <a:rPr lang="en-US" sz="3200" dirty="0"/>
            </a:br>
            <a:r>
              <a:rPr lang="en-US" sz="3200" dirty="0"/>
              <a:t> </a:t>
            </a:r>
          </a:p>
        </p:txBody>
      </p:sp>
      <p:sp>
        <p:nvSpPr>
          <p:cNvPr id="3" name="Content Placeholder 2"/>
          <p:cNvSpPr>
            <a:spLocks noGrp="1"/>
          </p:cNvSpPr>
          <p:nvPr>
            <p:ph idx="1"/>
          </p:nvPr>
        </p:nvSpPr>
        <p:spPr/>
        <p:txBody>
          <a:bodyPr>
            <a:normAutofit fontScale="92500"/>
          </a:bodyPr>
          <a:lstStyle/>
          <a:p>
            <a:pPr>
              <a:buNone/>
            </a:pPr>
            <a:r>
              <a:rPr lang="en-US" sz="2800" dirty="0"/>
              <a:t>At the end of this lesson, students will be able to:</a:t>
            </a:r>
          </a:p>
          <a:p>
            <a:r>
              <a:rPr lang="en-US" sz="2600" dirty="0"/>
              <a:t>State the importance of using safes to store firearms when not in use</a:t>
            </a:r>
          </a:p>
          <a:p>
            <a:r>
              <a:rPr lang="en-US" sz="2600" dirty="0"/>
              <a:t>Describe the pros and cons of various handgun locking devices</a:t>
            </a:r>
          </a:p>
          <a:p>
            <a:r>
              <a:rPr lang="en-US" sz="2600" dirty="0"/>
              <a:t>Describe the guidelines of storing ammunition and firearms</a:t>
            </a:r>
          </a:p>
          <a:p>
            <a:r>
              <a:rPr lang="en-US" sz="2600" dirty="0"/>
              <a:t>List the three main reasons for properly cleaning and maintaining your gun</a:t>
            </a:r>
          </a:p>
          <a:p>
            <a:r>
              <a:rPr lang="en-US" sz="2600" dirty="0"/>
              <a:t>Describe the Nebraska State Law as it pertains to unlawful possession of firearms and unlawful transfer of a firearm to a juvenile</a:t>
            </a:r>
          </a:p>
        </p:txBody>
      </p:sp>
      <p:sp>
        <p:nvSpPr>
          <p:cNvPr id="4" name="TextBox 3"/>
          <p:cNvSpPr txBox="1"/>
          <p:nvPr/>
        </p:nvSpPr>
        <p:spPr>
          <a:xfrm>
            <a:off x="2815771" y="1045030"/>
            <a:ext cx="3120572"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945293"/>
            <a:ext cx="8229600" cy="4248118"/>
          </a:xfrm>
        </p:spPr>
        <p:txBody>
          <a:bodyPr/>
          <a:lstStyle/>
          <a:p>
            <a:r>
              <a:rPr lang="en-US" dirty="0"/>
              <a:t>Storing firearms safely is a key responsibility as a gun owner</a:t>
            </a:r>
          </a:p>
          <a:p>
            <a:r>
              <a:rPr lang="en-US" dirty="0"/>
              <a:t>Store guns and ammunition in places that are not accessible to unauthorized persons</a:t>
            </a:r>
          </a:p>
          <a:p>
            <a:r>
              <a:rPr lang="en-US" dirty="0"/>
              <a:t>Store guns and ammunition separately</a:t>
            </a:r>
          </a:p>
          <a:p>
            <a:r>
              <a:rPr lang="en-US" dirty="0"/>
              <a:t>Store guns and ammunition in a cool, dry place</a:t>
            </a:r>
          </a:p>
        </p:txBody>
      </p:sp>
      <p:sp>
        <p:nvSpPr>
          <p:cNvPr id="4" name="TextBox 3"/>
          <p:cNvSpPr txBox="1"/>
          <p:nvPr/>
        </p:nvSpPr>
        <p:spPr>
          <a:xfrm>
            <a:off x="1965798" y="1313268"/>
            <a:ext cx="4957983" cy="369332"/>
          </a:xfrm>
          <a:prstGeom prst="rect">
            <a:avLst/>
          </a:prstGeom>
          <a:noFill/>
        </p:spPr>
        <p:txBody>
          <a:bodyPr wrap="square" rtlCol="0">
            <a:spAutoFit/>
          </a:bodyPr>
          <a:lstStyle/>
          <a:p>
            <a:pPr algn="ctr"/>
            <a:r>
              <a:rPr lang="en-US" dirty="0"/>
              <a:t>Storing Firearms Properly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sz="half" idx="1"/>
          </p:nvPr>
        </p:nvSpPr>
        <p:spPr>
          <a:xfrm>
            <a:off x="457200" y="1913457"/>
            <a:ext cx="4038600" cy="4212707"/>
          </a:xfrm>
        </p:spPr>
        <p:txBody>
          <a:bodyPr>
            <a:normAutofit fontScale="92500" lnSpcReduction="20000"/>
          </a:bodyPr>
          <a:lstStyle/>
          <a:p>
            <a:pPr>
              <a:buNone/>
            </a:pPr>
            <a:r>
              <a:rPr lang="en-US" u="sng" dirty="0"/>
              <a:t>Using Safes</a:t>
            </a:r>
            <a:r>
              <a:rPr lang="en-US" dirty="0"/>
              <a:t>:</a:t>
            </a:r>
          </a:p>
          <a:p>
            <a:r>
              <a:rPr lang="en-US" dirty="0"/>
              <a:t>Best method of storage when gun is not in use</a:t>
            </a:r>
          </a:p>
          <a:p>
            <a:r>
              <a:rPr lang="en-US" dirty="0"/>
              <a:t>Offers the best security for your guns</a:t>
            </a:r>
          </a:p>
          <a:p>
            <a:r>
              <a:rPr lang="en-US" dirty="0"/>
              <a:t>Virtually impossible to defeat with durable walls and doors</a:t>
            </a:r>
          </a:p>
          <a:p>
            <a:r>
              <a:rPr lang="en-US" dirty="0"/>
              <a:t>Heavy, so thieves will be less likely to steal the entire safe</a:t>
            </a:r>
          </a:p>
        </p:txBody>
      </p:sp>
      <p:pic>
        <p:nvPicPr>
          <p:cNvPr id="6" name="Content Placeholder 5" descr="safe"/>
          <p:cNvPicPr>
            <a:picLocks noGrp="1" noChangeAspect="1"/>
          </p:cNvPicPr>
          <p:nvPr>
            <p:ph sz="half" idx="2"/>
          </p:nvPr>
        </p:nvPicPr>
        <p:blipFill>
          <a:blip r:embed="rId2"/>
          <a:srcRect t="-1930" b="-1930"/>
          <a:stretch>
            <a:fillRect/>
          </a:stretch>
        </p:blipFill>
        <p:spPr>
          <a:xfrm>
            <a:off x="4385184" y="1817749"/>
            <a:ext cx="4510373" cy="4705397"/>
          </a:xfrm>
        </p:spPr>
      </p:pic>
      <p:sp>
        <p:nvSpPr>
          <p:cNvPr id="5" name="TextBox 4"/>
          <p:cNvSpPr txBox="1"/>
          <p:nvPr/>
        </p:nvSpPr>
        <p:spPr>
          <a:xfrm>
            <a:off x="2808346" y="1328680"/>
            <a:ext cx="3374908" cy="369332"/>
          </a:xfrm>
          <a:prstGeom prst="rect">
            <a:avLst/>
          </a:prstGeom>
          <a:noFill/>
        </p:spPr>
        <p:txBody>
          <a:bodyPr wrap="square" rtlCol="0">
            <a:spAutoFit/>
          </a:bodyPr>
          <a:lstStyle/>
          <a:p>
            <a:pPr algn="ctr"/>
            <a:r>
              <a:rPr lang="en-US" dirty="0"/>
              <a:t>Storing Firearms Properly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913457"/>
            <a:ext cx="8229600" cy="4212707"/>
          </a:xfrm>
        </p:spPr>
        <p:txBody>
          <a:bodyPr/>
          <a:lstStyle/>
          <a:p>
            <a:r>
              <a:rPr lang="en-US" dirty="0"/>
              <a:t>One of the most important ways to keep you and your family safe is maintaining an awareness of the environment around you, whether at home or on the street</a:t>
            </a:r>
          </a:p>
          <a:p>
            <a:r>
              <a:rPr lang="en-US" dirty="0"/>
              <a:t>This awareness can help you avoid confrontation or help evade criminal attacks </a:t>
            </a:r>
          </a:p>
          <a:p>
            <a:r>
              <a:rPr lang="en-US" dirty="0"/>
              <a:t>You should always try to avoid confrontation and </a:t>
            </a:r>
            <a:r>
              <a:rPr lang="en-US" b="1" dirty="0"/>
              <a:t>USE DEADLY FORCE AS A LAST RESORT</a:t>
            </a:r>
            <a:endParaRPr lang="en-US" dirty="0"/>
          </a:p>
        </p:txBody>
      </p:sp>
      <p:sp>
        <p:nvSpPr>
          <p:cNvPr id="4" name="TextBox 3"/>
          <p:cNvSpPr txBox="1"/>
          <p:nvPr/>
        </p:nvSpPr>
        <p:spPr>
          <a:xfrm>
            <a:off x="2562421" y="1417639"/>
            <a:ext cx="3775027" cy="369332"/>
          </a:xfrm>
          <a:prstGeom prst="rect">
            <a:avLst/>
          </a:prstGeom>
          <a:noFill/>
        </p:spPr>
        <p:txBody>
          <a:bodyPr wrap="square" rtlCol="0">
            <a:spAutoFit/>
          </a:bodyPr>
          <a:lstStyle/>
          <a:p>
            <a:pPr algn="ctr"/>
            <a:r>
              <a:rPr lang="en-US" dirty="0"/>
              <a:t>Situational Awareness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51030"/>
            <a:ext cx="8229600" cy="4525963"/>
          </a:xfrm>
        </p:spPr>
        <p:txBody>
          <a:bodyPr numCol="1">
            <a:normAutofit fontScale="92500"/>
          </a:bodyPr>
          <a:lstStyle/>
          <a:p>
            <a:pPr>
              <a:buNone/>
            </a:pPr>
            <a:r>
              <a:rPr lang="en-US" u="sng" dirty="0"/>
              <a:t>Keyed Lock</a:t>
            </a:r>
            <a:r>
              <a:rPr lang="en-US" dirty="0"/>
              <a:t>: a padlock or keyed drawer</a:t>
            </a:r>
          </a:p>
          <a:p>
            <a:pPr lvl="1">
              <a:buNone/>
            </a:pPr>
            <a:r>
              <a:rPr lang="en-US" dirty="0"/>
              <a:t>-offers a decent level of security (pro)</a:t>
            </a:r>
          </a:p>
          <a:p>
            <a:pPr lvl="1">
              <a:buNone/>
            </a:pPr>
            <a:r>
              <a:rPr lang="en-US" dirty="0"/>
              <a:t>-difficult to access in the dark or in a panic (con)</a:t>
            </a:r>
          </a:p>
          <a:p>
            <a:pPr>
              <a:buNone/>
            </a:pPr>
            <a:r>
              <a:rPr lang="en-US" u="sng" dirty="0"/>
              <a:t>Combination Lock:</a:t>
            </a:r>
            <a:r>
              <a:rPr lang="en-US" dirty="0"/>
              <a:t> simple triple-rotary-tumbler; typically found on a gun safe; similar to a mechanism on a bank vault	</a:t>
            </a:r>
          </a:p>
          <a:p>
            <a:pPr lvl="1">
              <a:buNone/>
            </a:pPr>
            <a:r>
              <a:rPr lang="en-US" dirty="0"/>
              <a:t>-very secure and easy to use (pro)</a:t>
            </a:r>
          </a:p>
          <a:p>
            <a:pPr lvl="1">
              <a:buNone/>
            </a:pPr>
            <a:r>
              <a:rPr lang="en-US" dirty="0"/>
              <a:t>-under stress you may forget the combination; virtually impossible to operate in the dark (con)					</a:t>
            </a:r>
            <a:endParaRPr lang="en-US" u="sng" dirty="0"/>
          </a:p>
        </p:txBody>
      </p:sp>
      <p:sp>
        <p:nvSpPr>
          <p:cNvPr id="4" name="TextBox 3"/>
          <p:cNvSpPr txBox="1"/>
          <p:nvPr/>
        </p:nvSpPr>
        <p:spPr>
          <a:xfrm>
            <a:off x="2806262" y="1247222"/>
            <a:ext cx="3531476" cy="400110"/>
          </a:xfrm>
          <a:prstGeom prst="rect">
            <a:avLst/>
          </a:prstGeom>
          <a:noFill/>
        </p:spPr>
        <p:txBody>
          <a:bodyPr wrap="square" rtlCol="0">
            <a:spAutoFit/>
          </a:bodyPr>
          <a:lstStyle/>
          <a:p>
            <a:pPr algn="ctr"/>
            <a:r>
              <a:rPr lang="en-US" sz="2000" dirty="0"/>
              <a:t>Types of Locking Devices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74296"/>
            <a:ext cx="8229600" cy="4661874"/>
          </a:xfrm>
        </p:spPr>
        <p:txBody>
          <a:bodyPr>
            <a:normAutofit fontScale="85000" lnSpcReduction="20000"/>
          </a:bodyPr>
          <a:lstStyle/>
          <a:p>
            <a:pPr>
              <a:buNone/>
            </a:pPr>
            <a:r>
              <a:rPr lang="en-US" u="sng" dirty="0"/>
              <a:t>Simplex®-type Locks</a:t>
            </a:r>
            <a:r>
              <a:rPr lang="en-US" dirty="0"/>
              <a:t>: consists of multiple buttons that are pushed in a certain order, which will then open the device</a:t>
            </a:r>
          </a:p>
          <a:p>
            <a:pPr lvl="1">
              <a:buNone/>
            </a:pPr>
            <a:r>
              <a:rPr lang="en-US" dirty="0"/>
              <a:t>-highly secure, quick access, can be used in the dark, incorrect attempts block any further attempts (pros)</a:t>
            </a:r>
          </a:p>
          <a:p>
            <a:pPr lvl="1">
              <a:buNone/>
            </a:pPr>
            <a:r>
              <a:rPr lang="en-US" dirty="0"/>
              <a:t>-if electronic, the device will be inaccessible if power fails (con)</a:t>
            </a:r>
          </a:p>
          <a:p>
            <a:pPr>
              <a:buNone/>
            </a:pPr>
            <a:r>
              <a:rPr lang="en-US" u="sng" dirty="0"/>
              <a:t>Fingerprint Lock</a:t>
            </a:r>
            <a:r>
              <a:rPr lang="en-US" dirty="0"/>
              <a:t>: uses biometrics and a fingerprint reader to open the device </a:t>
            </a:r>
          </a:p>
          <a:p>
            <a:pPr lvl="1">
              <a:buNone/>
            </a:pPr>
            <a:r>
              <a:rPr lang="en-US" dirty="0"/>
              <a:t>-highly secure, can’t break in by knowing a code or having a key (pros)</a:t>
            </a:r>
          </a:p>
          <a:p>
            <a:pPr lvl="1">
              <a:buNone/>
            </a:pPr>
            <a:r>
              <a:rPr lang="en-US" dirty="0"/>
              <a:t>-many unresolved issues and failure to distinguish fingerprints (cons)</a:t>
            </a:r>
          </a:p>
        </p:txBody>
      </p:sp>
      <p:sp>
        <p:nvSpPr>
          <p:cNvPr id="4" name="TextBox 3"/>
          <p:cNvSpPr txBox="1"/>
          <p:nvPr/>
        </p:nvSpPr>
        <p:spPr>
          <a:xfrm>
            <a:off x="2766034" y="1319803"/>
            <a:ext cx="3670647" cy="369332"/>
          </a:xfrm>
          <a:prstGeom prst="rect">
            <a:avLst/>
          </a:prstGeom>
          <a:noFill/>
        </p:spPr>
        <p:txBody>
          <a:bodyPr wrap="square" rtlCol="0">
            <a:spAutoFit/>
          </a:bodyPr>
          <a:lstStyle/>
          <a:p>
            <a:pPr algn="ctr"/>
            <a:r>
              <a:rPr lang="en-US" dirty="0"/>
              <a:t>Types of Locking Devices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bination"/>
          <p:cNvPicPr>
            <a:picLocks noChangeAspect="1"/>
          </p:cNvPicPr>
          <p:nvPr/>
        </p:nvPicPr>
        <p:blipFill>
          <a:blip r:embed="rId2"/>
          <a:stretch>
            <a:fillRect/>
          </a:stretch>
        </p:blipFill>
        <p:spPr>
          <a:xfrm>
            <a:off x="789658" y="1872505"/>
            <a:ext cx="2847975" cy="2857500"/>
          </a:xfrm>
          <a:prstGeom prst="rect">
            <a:avLst/>
          </a:prstGeom>
        </p:spPr>
      </p:pic>
      <p:pic>
        <p:nvPicPr>
          <p:cNvPr id="3" name="Picture 2" descr="simplex lock"/>
          <p:cNvPicPr>
            <a:picLocks noChangeAspect="1"/>
          </p:cNvPicPr>
          <p:nvPr/>
        </p:nvPicPr>
        <p:blipFill>
          <a:blip r:embed="rId3"/>
          <a:stretch>
            <a:fillRect/>
          </a:stretch>
        </p:blipFill>
        <p:spPr>
          <a:xfrm>
            <a:off x="4487158" y="1562378"/>
            <a:ext cx="3460355" cy="2675367"/>
          </a:xfrm>
          <a:prstGeom prst="rect">
            <a:avLst/>
          </a:prstGeom>
        </p:spPr>
      </p:pic>
      <p:pic>
        <p:nvPicPr>
          <p:cNvPr id="4" name="Picture 3" descr="fingerprint"/>
          <p:cNvPicPr>
            <a:picLocks noChangeAspect="1"/>
          </p:cNvPicPr>
          <p:nvPr/>
        </p:nvPicPr>
        <p:blipFill>
          <a:blip r:embed="rId4"/>
          <a:stretch>
            <a:fillRect/>
          </a:stretch>
        </p:blipFill>
        <p:spPr>
          <a:xfrm>
            <a:off x="4653987" y="4136225"/>
            <a:ext cx="2647627" cy="2647627"/>
          </a:xfrm>
          <a:prstGeom prst="rect">
            <a:avLst/>
          </a:prstGeom>
        </p:spPr>
      </p:pic>
      <p:pic>
        <p:nvPicPr>
          <p:cNvPr id="5" name="Picture 4" descr="keyed"/>
          <p:cNvPicPr>
            <a:picLocks noChangeAspect="1"/>
          </p:cNvPicPr>
          <p:nvPr/>
        </p:nvPicPr>
        <p:blipFill>
          <a:blip r:embed="rId5"/>
          <a:stretch>
            <a:fillRect/>
          </a:stretch>
        </p:blipFill>
        <p:spPr>
          <a:xfrm>
            <a:off x="1530887" y="4752605"/>
            <a:ext cx="2031247" cy="2031247"/>
          </a:xfrm>
          <a:prstGeom prst="rect">
            <a:avLst/>
          </a:prstGeom>
        </p:spPr>
      </p:pic>
      <p:sp>
        <p:nvSpPr>
          <p:cNvPr id="6" name="TextBox 5"/>
          <p:cNvSpPr txBox="1"/>
          <p:nvPr/>
        </p:nvSpPr>
        <p:spPr>
          <a:xfrm>
            <a:off x="724912" y="6049978"/>
            <a:ext cx="1449180" cy="369332"/>
          </a:xfrm>
          <a:prstGeom prst="rect">
            <a:avLst/>
          </a:prstGeom>
          <a:noFill/>
        </p:spPr>
        <p:txBody>
          <a:bodyPr wrap="square" rtlCol="0">
            <a:spAutoFit/>
          </a:bodyPr>
          <a:lstStyle/>
          <a:p>
            <a:pPr algn="ctr"/>
            <a:r>
              <a:rPr lang="en-US" dirty="0"/>
              <a:t>Keyed Lock</a:t>
            </a:r>
          </a:p>
        </p:txBody>
      </p:sp>
      <p:sp>
        <p:nvSpPr>
          <p:cNvPr id="7" name="TextBox 6"/>
          <p:cNvSpPr txBox="1"/>
          <p:nvPr/>
        </p:nvSpPr>
        <p:spPr>
          <a:xfrm>
            <a:off x="300038" y="4360673"/>
            <a:ext cx="1913608" cy="369332"/>
          </a:xfrm>
          <a:prstGeom prst="rect">
            <a:avLst/>
          </a:prstGeom>
          <a:noFill/>
        </p:spPr>
        <p:txBody>
          <a:bodyPr wrap="square" rtlCol="0">
            <a:spAutoFit/>
          </a:bodyPr>
          <a:lstStyle/>
          <a:p>
            <a:pPr algn="ctr"/>
            <a:r>
              <a:rPr lang="en-US" dirty="0"/>
              <a:t>Combination Lock</a:t>
            </a:r>
          </a:p>
        </p:txBody>
      </p:sp>
      <p:sp>
        <p:nvSpPr>
          <p:cNvPr id="8" name="TextBox 7"/>
          <p:cNvSpPr txBox="1"/>
          <p:nvPr/>
        </p:nvSpPr>
        <p:spPr>
          <a:xfrm>
            <a:off x="6578324" y="3591414"/>
            <a:ext cx="1739644" cy="646331"/>
          </a:xfrm>
          <a:prstGeom prst="rect">
            <a:avLst/>
          </a:prstGeom>
          <a:noFill/>
        </p:spPr>
        <p:txBody>
          <a:bodyPr wrap="square" rtlCol="0">
            <a:spAutoFit/>
          </a:bodyPr>
          <a:lstStyle/>
          <a:p>
            <a:pPr algn="ctr"/>
            <a:r>
              <a:rPr lang="en-US" dirty="0"/>
              <a:t>Simplex®-type Lock</a:t>
            </a:r>
          </a:p>
        </p:txBody>
      </p:sp>
      <p:sp>
        <p:nvSpPr>
          <p:cNvPr id="9" name="TextBox 8"/>
          <p:cNvSpPr txBox="1"/>
          <p:nvPr/>
        </p:nvSpPr>
        <p:spPr>
          <a:xfrm>
            <a:off x="6847969" y="5053845"/>
            <a:ext cx="1469999" cy="646331"/>
          </a:xfrm>
          <a:prstGeom prst="rect">
            <a:avLst/>
          </a:prstGeom>
          <a:noFill/>
        </p:spPr>
        <p:txBody>
          <a:bodyPr wrap="square" rtlCol="0">
            <a:spAutoFit/>
          </a:bodyPr>
          <a:lstStyle/>
          <a:p>
            <a:pPr algn="ctr"/>
            <a:r>
              <a:rPr lang="en-US" dirty="0"/>
              <a:t>Fingerprint Lock</a:t>
            </a:r>
          </a:p>
        </p:txBody>
      </p:sp>
      <p:sp>
        <p:nvSpPr>
          <p:cNvPr id="10" name="Rectangle 9"/>
          <p:cNvSpPr/>
          <p:nvPr/>
        </p:nvSpPr>
        <p:spPr>
          <a:xfrm>
            <a:off x="461913" y="243021"/>
            <a:ext cx="8050491" cy="1077218"/>
          </a:xfrm>
          <a:prstGeom prst="rect">
            <a:avLst/>
          </a:prstGeom>
        </p:spPr>
        <p:txBody>
          <a:bodyPr wrap="square">
            <a:spAutoFit/>
          </a:bodyPr>
          <a:lstStyle/>
          <a:p>
            <a:pPr algn="ctr"/>
            <a:r>
              <a:rPr lang="en-US" sz="3200" dirty="0"/>
              <a:t>Lesson 3: Storage of Firearms &amp; Ammunition/Prevention of Accidental Injuries</a:t>
            </a:r>
          </a:p>
        </p:txBody>
      </p:sp>
      <p:sp>
        <p:nvSpPr>
          <p:cNvPr id="11" name="Rectangle 10"/>
          <p:cNvSpPr/>
          <p:nvPr/>
        </p:nvSpPr>
        <p:spPr>
          <a:xfrm>
            <a:off x="2244215" y="1227040"/>
            <a:ext cx="4485886" cy="369332"/>
          </a:xfrm>
          <a:prstGeom prst="rect">
            <a:avLst/>
          </a:prstGeom>
        </p:spPr>
        <p:txBody>
          <a:bodyPr wrap="square">
            <a:spAutoFit/>
          </a:bodyPr>
          <a:lstStyle/>
          <a:p>
            <a:pPr algn="ctr"/>
            <a:r>
              <a:rPr lang="en-US" dirty="0"/>
              <a:t>Types of Locking Devices Continued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878666"/>
            <a:ext cx="8229600" cy="4557504"/>
          </a:xfrm>
        </p:spPr>
        <p:txBody>
          <a:bodyPr>
            <a:normAutofit fontScale="92500" lnSpcReduction="20000"/>
          </a:bodyPr>
          <a:lstStyle/>
          <a:p>
            <a:r>
              <a:rPr lang="en-US" dirty="0"/>
              <a:t>Store guns and ammunition so that they are not accessible to unauthorized persons</a:t>
            </a:r>
          </a:p>
          <a:p>
            <a:r>
              <a:rPr lang="en-US" dirty="0"/>
              <a:t>Store guns and ammunition separately</a:t>
            </a:r>
          </a:p>
          <a:p>
            <a:r>
              <a:rPr lang="en-US" dirty="0"/>
              <a:t>Store guns and ammunition in a cool, dry place </a:t>
            </a:r>
          </a:p>
          <a:p>
            <a:r>
              <a:rPr lang="en-US" dirty="0"/>
              <a:t>Always keep ammunition in original factory box or carton</a:t>
            </a:r>
          </a:p>
          <a:p>
            <a:r>
              <a:rPr lang="en-US" dirty="0"/>
              <a:t>Do not expose ammunition to water or solvents, petroleum products, bore cleaner, ammonia or other chemicals (This can cause deterioration of the powder and priming compound, and may result in a cartridge malfunction)</a:t>
            </a:r>
          </a:p>
        </p:txBody>
      </p:sp>
      <p:sp>
        <p:nvSpPr>
          <p:cNvPr id="4" name="TextBox 3"/>
          <p:cNvSpPr txBox="1"/>
          <p:nvPr/>
        </p:nvSpPr>
        <p:spPr>
          <a:xfrm>
            <a:off x="2000589" y="1332797"/>
            <a:ext cx="5305912" cy="369332"/>
          </a:xfrm>
          <a:prstGeom prst="rect">
            <a:avLst/>
          </a:prstGeom>
          <a:noFill/>
        </p:spPr>
        <p:txBody>
          <a:bodyPr wrap="square" rtlCol="0">
            <a:spAutoFit/>
          </a:bodyPr>
          <a:lstStyle/>
          <a:p>
            <a:pPr algn="ctr"/>
            <a:r>
              <a:rPr lang="en-US" dirty="0"/>
              <a:t>Ammunition and Firearm Storage Guidelines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74296"/>
            <a:ext cx="8229600" cy="4766244"/>
          </a:xfrm>
        </p:spPr>
        <p:txBody>
          <a:bodyPr/>
          <a:lstStyle/>
          <a:p>
            <a:r>
              <a:rPr lang="en-US" dirty="0"/>
              <a:t>Store guns so they are inaccessible to children</a:t>
            </a:r>
          </a:p>
          <a:p>
            <a:r>
              <a:rPr lang="en-US" dirty="0"/>
              <a:t>Teach children these safety rules in case they come into contact with a firearm inside or outside the home:</a:t>
            </a:r>
          </a:p>
          <a:p>
            <a:pPr marL="971550" lvl="1" indent="-514350">
              <a:buFont typeface="+mj-lt"/>
              <a:buAutoNum type="arabicPeriod"/>
            </a:pPr>
            <a:r>
              <a:rPr lang="en-US" dirty="0"/>
              <a:t>STOP!</a:t>
            </a:r>
          </a:p>
          <a:p>
            <a:pPr marL="971550" lvl="1" indent="-514350">
              <a:buFont typeface="+mj-lt"/>
              <a:buAutoNum type="arabicPeriod"/>
            </a:pPr>
            <a:r>
              <a:rPr lang="en-US" dirty="0"/>
              <a:t>DON’T TOUCH</a:t>
            </a:r>
          </a:p>
          <a:p>
            <a:pPr marL="971550" lvl="1" indent="-514350">
              <a:buFont typeface="+mj-lt"/>
              <a:buAutoNum type="arabicPeriod"/>
            </a:pPr>
            <a:r>
              <a:rPr lang="en-US" dirty="0"/>
              <a:t>LEAVE THE AREA</a:t>
            </a:r>
          </a:p>
          <a:p>
            <a:pPr marL="971550" lvl="1" indent="-514350">
              <a:buFont typeface="+mj-lt"/>
              <a:buAutoNum type="arabicPeriod"/>
            </a:pPr>
            <a:r>
              <a:rPr lang="en-US" dirty="0"/>
              <a:t>TELL AN ADULT</a:t>
            </a:r>
          </a:p>
        </p:txBody>
      </p:sp>
      <p:sp>
        <p:nvSpPr>
          <p:cNvPr id="4" name="TextBox 3"/>
          <p:cNvSpPr txBox="1"/>
          <p:nvPr/>
        </p:nvSpPr>
        <p:spPr>
          <a:xfrm>
            <a:off x="2505089" y="1313269"/>
            <a:ext cx="4140351" cy="369332"/>
          </a:xfrm>
          <a:prstGeom prst="rect">
            <a:avLst/>
          </a:prstGeom>
          <a:noFill/>
        </p:spPr>
        <p:txBody>
          <a:bodyPr wrap="square" rtlCol="0">
            <a:spAutoFit/>
          </a:bodyPr>
          <a:lstStyle/>
          <a:p>
            <a:pPr algn="ctr"/>
            <a:r>
              <a:rPr lang="en-US" dirty="0"/>
              <a:t>Preventing Accidental Injuries to Children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2099859"/>
            <a:ext cx="8229600" cy="4299682"/>
          </a:xfrm>
        </p:spPr>
        <p:txBody>
          <a:bodyPr>
            <a:normAutofit/>
          </a:bodyPr>
          <a:lstStyle/>
          <a:p>
            <a:pPr>
              <a:buNone/>
            </a:pPr>
            <a:r>
              <a:rPr lang="en-US" dirty="0"/>
              <a:t>Nebraska State Statute </a:t>
            </a:r>
            <a:r>
              <a:rPr lang="en-US" b="1" dirty="0"/>
              <a:t>28-1204 </a:t>
            </a:r>
            <a:r>
              <a:rPr lang="en-US" dirty="0"/>
              <a:t>states it is illegal for any person under the age of 18 to possess a handgun, unless a member of the armed forces or under direct supervision of a parent, guardian or adult instructor</a:t>
            </a:r>
          </a:p>
          <a:p>
            <a:pPr lvl="1"/>
            <a:r>
              <a:rPr lang="en-US" dirty="0"/>
              <a:t>Violation of this law will result in a Class I misdemeanor</a:t>
            </a:r>
          </a:p>
          <a:p>
            <a:pPr>
              <a:buNone/>
            </a:pPr>
            <a:endParaRPr lang="en-US" dirty="0"/>
          </a:p>
          <a:p>
            <a:pPr>
              <a:buNone/>
            </a:pPr>
            <a:endParaRPr lang="en-US" dirty="0"/>
          </a:p>
        </p:txBody>
      </p:sp>
      <p:sp>
        <p:nvSpPr>
          <p:cNvPr id="4" name="TextBox 3"/>
          <p:cNvSpPr txBox="1"/>
          <p:nvPr/>
        </p:nvSpPr>
        <p:spPr>
          <a:xfrm>
            <a:off x="457200" y="1356743"/>
            <a:ext cx="8229600" cy="369332"/>
          </a:xfrm>
          <a:prstGeom prst="rect">
            <a:avLst/>
          </a:prstGeom>
          <a:noFill/>
        </p:spPr>
        <p:txBody>
          <a:bodyPr wrap="square" rtlCol="0">
            <a:spAutoFit/>
          </a:bodyPr>
          <a:lstStyle/>
          <a:p>
            <a:pPr algn="ctr"/>
            <a:r>
              <a:rPr lang="en-US" dirty="0"/>
              <a:t>Unlawful Possession of a Firearm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2013413"/>
            <a:ext cx="8229600" cy="4525963"/>
          </a:xfrm>
        </p:spPr>
        <p:txBody>
          <a:bodyPr>
            <a:normAutofit fontScale="92500" lnSpcReduction="20000"/>
          </a:bodyPr>
          <a:lstStyle/>
          <a:p>
            <a:pPr>
              <a:buNone/>
            </a:pPr>
            <a:r>
              <a:rPr lang="en-US" dirty="0"/>
              <a:t>Nebraska State Statute </a:t>
            </a:r>
            <a:r>
              <a:rPr lang="en-US" b="1" dirty="0"/>
              <a:t>28-1204.01 </a:t>
            </a:r>
            <a:r>
              <a:rPr lang="en-US" dirty="0"/>
              <a:t>states any person who knowingly and intentionally does or attempts to sell, provide, loan, deliver, or in any other way transfer the possession of a firearm to a juvenile commits the unlawful transfer of a firearm to a juvenile (unless you are related to the juvenile and have received prior permission from their legal guardian; for lawful sporting purposes; or under direct adult supervision in an educational program).</a:t>
            </a:r>
          </a:p>
          <a:p>
            <a:pPr lvl="1">
              <a:buNone/>
            </a:pPr>
            <a:r>
              <a:rPr lang="en-US" b="1" dirty="0"/>
              <a:t>-</a:t>
            </a:r>
            <a:r>
              <a:rPr lang="en-US" dirty="0"/>
              <a:t>Violation of this law will result in a Class III felony.</a:t>
            </a:r>
            <a:endParaRPr lang="en-US" b="1" dirty="0"/>
          </a:p>
        </p:txBody>
      </p:sp>
      <p:sp>
        <p:nvSpPr>
          <p:cNvPr id="4" name="TextBox 3"/>
          <p:cNvSpPr txBox="1"/>
          <p:nvPr/>
        </p:nvSpPr>
        <p:spPr>
          <a:xfrm>
            <a:off x="2448617" y="1394435"/>
            <a:ext cx="4766623" cy="369332"/>
          </a:xfrm>
          <a:prstGeom prst="rect">
            <a:avLst/>
          </a:prstGeom>
          <a:noFill/>
        </p:spPr>
        <p:txBody>
          <a:bodyPr wrap="square" rtlCol="0">
            <a:spAutoFit/>
          </a:bodyPr>
          <a:lstStyle/>
          <a:p>
            <a:r>
              <a:rPr lang="en-US" dirty="0"/>
              <a:t>Unlawful Transfer of a Firearm to a Juvenile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861272"/>
            <a:ext cx="8229600" cy="4644479"/>
          </a:xfrm>
        </p:spPr>
        <p:txBody>
          <a:bodyPr>
            <a:normAutofit fontScale="92500" lnSpcReduction="10000"/>
          </a:bodyPr>
          <a:lstStyle/>
          <a:p>
            <a:r>
              <a:rPr lang="en-US" dirty="0"/>
              <a:t>Preventive maintenance of your firearm is imperative because any stoppage while discharging your firearm can be fatal</a:t>
            </a:r>
          </a:p>
          <a:p>
            <a:r>
              <a:rPr lang="en-US" dirty="0"/>
              <a:t>Prevents corrosion and wear on your firearm</a:t>
            </a:r>
          </a:p>
          <a:p>
            <a:r>
              <a:rPr lang="en-US" dirty="0"/>
              <a:t>Proper care (including regular cleaning, inspection and lubrication, and periodic gunsmith check-ups) will:</a:t>
            </a:r>
          </a:p>
          <a:p>
            <a:pPr marL="971550" lvl="1" indent="-514350">
              <a:buFont typeface="+mj-lt"/>
              <a:buAutoNum type="arabicPeriod"/>
            </a:pPr>
            <a:r>
              <a:rPr lang="en-US" dirty="0"/>
              <a:t>Ensure gun function reliability</a:t>
            </a:r>
          </a:p>
          <a:p>
            <a:pPr marL="971550" lvl="1" indent="-514350">
              <a:buFont typeface="+mj-lt"/>
              <a:buAutoNum type="arabicPeriod"/>
            </a:pPr>
            <a:r>
              <a:rPr lang="en-US" dirty="0"/>
              <a:t>More accurate shooting</a:t>
            </a:r>
          </a:p>
          <a:p>
            <a:pPr marL="971550" lvl="1" indent="-514350">
              <a:buFont typeface="+mj-lt"/>
              <a:buAutoNum type="arabicPeriod"/>
            </a:pPr>
            <a:r>
              <a:rPr lang="en-US" dirty="0"/>
              <a:t>Longer lasting firearm</a:t>
            </a:r>
          </a:p>
          <a:p>
            <a:endParaRPr lang="en-US" dirty="0"/>
          </a:p>
        </p:txBody>
      </p:sp>
      <p:sp>
        <p:nvSpPr>
          <p:cNvPr id="4" name="TextBox 3"/>
          <p:cNvSpPr txBox="1"/>
          <p:nvPr/>
        </p:nvSpPr>
        <p:spPr>
          <a:xfrm>
            <a:off x="2539880" y="1411830"/>
            <a:ext cx="4209937" cy="369332"/>
          </a:xfrm>
          <a:prstGeom prst="rect">
            <a:avLst/>
          </a:prstGeom>
          <a:noFill/>
        </p:spPr>
        <p:txBody>
          <a:bodyPr wrap="square" rtlCol="0">
            <a:spAutoFit/>
          </a:bodyPr>
          <a:lstStyle/>
          <a:p>
            <a:pPr algn="ctr"/>
            <a:r>
              <a:rPr lang="en-US" dirty="0"/>
              <a:t>Proper Cleaning and Care of Your Firearm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358219" y="1861272"/>
            <a:ext cx="8418135" cy="4644479"/>
          </a:xfrm>
        </p:spPr>
        <p:txBody>
          <a:bodyPr>
            <a:normAutofit fontScale="77500" lnSpcReduction="20000"/>
          </a:bodyPr>
          <a:lstStyle/>
          <a:p>
            <a:pPr>
              <a:buNone/>
            </a:pPr>
            <a:r>
              <a:rPr lang="en-US" sz="3400" dirty="0"/>
              <a:t>After discussing storage of firearms/ammunition and prevention of accidental injuries, the student is be able to:</a:t>
            </a:r>
          </a:p>
          <a:p>
            <a:r>
              <a:rPr lang="en-US" dirty="0"/>
              <a:t>State the importance of using safes to store firearms when not in use</a:t>
            </a:r>
          </a:p>
          <a:p>
            <a:r>
              <a:rPr lang="en-US" dirty="0"/>
              <a:t>Describe the pros and cons of various handgun locking devices</a:t>
            </a:r>
          </a:p>
          <a:p>
            <a:r>
              <a:rPr lang="en-US" dirty="0"/>
              <a:t>Describe the guidelines of storing ammunition and firearms</a:t>
            </a:r>
          </a:p>
          <a:p>
            <a:r>
              <a:rPr lang="en-US" dirty="0"/>
              <a:t>List the three main reasons for properly cleaning and maintaining your gun</a:t>
            </a:r>
          </a:p>
          <a:p>
            <a:r>
              <a:rPr lang="en-US" dirty="0"/>
              <a:t>Describe the Nebraska State Law as it pertains to unlawful possession of firearms and unlawful transfer of a firearm to a juvenile</a:t>
            </a:r>
          </a:p>
        </p:txBody>
      </p:sp>
      <p:sp>
        <p:nvSpPr>
          <p:cNvPr id="4" name="TextBox 3"/>
          <p:cNvSpPr txBox="1"/>
          <p:nvPr/>
        </p:nvSpPr>
        <p:spPr>
          <a:xfrm>
            <a:off x="2341917" y="1342223"/>
            <a:ext cx="4209937"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a:xfrm>
            <a:off x="1371600" y="3270825"/>
            <a:ext cx="6400800" cy="1752600"/>
          </a:xfrm>
        </p:spPr>
        <p:txBody>
          <a:bodyPr/>
          <a:lstStyle/>
          <a:p>
            <a:r>
              <a:rPr lang="en-US" dirty="0"/>
              <a:t>Shooting Fundamentals/Concealed Carry Techniques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457200" y="1879303"/>
            <a:ext cx="4038600" cy="4246860"/>
          </a:xfrm>
        </p:spPr>
        <p:txBody>
          <a:bodyPr>
            <a:normAutofit lnSpcReduction="10000"/>
          </a:bodyPr>
          <a:lstStyle/>
          <a:p>
            <a:pPr marL="514350" indent="-514350">
              <a:buAutoNum type="arabicPeriod"/>
            </a:pPr>
            <a:r>
              <a:rPr lang="en-US" u="sng" dirty="0"/>
              <a:t>Unaware:</a:t>
            </a:r>
            <a:r>
              <a:rPr lang="en-US" dirty="0"/>
              <a:t>  A condition in which one is not alert to the immediate environment </a:t>
            </a:r>
          </a:p>
          <a:p>
            <a:pPr marL="514350" indent="-514350">
              <a:buNone/>
            </a:pPr>
            <a:r>
              <a:rPr lang="en-US" dirty="0"/>
              <a:t>Examples:</a:t>
            </a:r>
          </a:p>
          <a:p>
            <a:pPr marL="514350" indent="-514350">
              <a:buNone/>
            </a:pPr>
            <a:r>
              <a:rPr lang="en-US" dirty="0"/>
              <a:t>	-Being in deep thought</a:t>
            </a:r>
          </a:p>
          <a:p>
            <a:pPr marL="514350" indent="-514350">
              <a:buNone/>
            </a:pPr>
            <a:r>
              <a:rPr lang="en-US" dirty="0"/>
              <a:t>	-Watching television</a:t>
            </a:r>
          </a:p>
          <a:p>
            <a:pPr marL="514350" indent="-514350">
              <a:buNone/>
            </a:pPr>
            <a:r>
              <a:rPr lang="en-US" dirty="0"/>
              <a:t>	-Ill/sick or under the influence of alcohol</a:t>
            </a:r>
          </a:p>
          <a:p>
            <a:pPr marL="514350" indent="-514350">
              <a:buNone/>
            </a:pPr>
            <a:endParaRPr lang="en-US" dirty="0"/>
          </a:p>
        </p:txBody>
      </p:sp>
      <p:pic>
        <p:nvPicPr>
          <p:cNvPr id="6" name="Content Placeholder 5" descr="watching-tv2.jpg"/>
          <p:cNvPicPr>
            <a:picLocks noGrp="1" noChangeAspect="1"/>
          </p:cNvPicPr>
          <p:nvPr>
            <p:ph sz="half" idx="2"/>
          </p:nvPr>
        </p:nvPicPr>
        <p:blipFill>
          <a:blip r:embed="rId3"/>
          <a:srcRect t="-15009" b="-15009"/>
          <a:stretch>
            <a:fillRect/>
          </a:stretch>
        </p:blipFill>
        <p:spPr>
          <a:xfrm>
            <a:off x="4648200" y="1879601"/>
            <a:ext cx="4038600" cy="4246563"/>
          </a:xfrm>
        </p:spPr>
      </p:pic>
      <p:sp>
        <p:nvSpPr>
          <p:cNvPr id="4" name="TextBox 3"/>
          <p:cNvSpPr txBox="1"/>
          <p:nvPr/>
        </p:nvSpPr>
        <p:spPr>
          <a:xfrm>
            <a:off x="2679051" y="1417639"/>
            <a:ext cx="3200944"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4"/>
            <a:ext cx="8229600" cy="1143000"/>
          </a:xfrm>
        </p:spPr>
        <p:txBody>
          <a:bodyPr>
            <a:noAutofit/>
          </a:bodyPr>
          <a:lstStyle/>
          <a:p>
            <a:r>
              <a:rPr lang="en-US" sz="3600" dirty="0"/>
              <a:t>Lesson 4: Shooting Fundamentals/ Concealed Carry Techniques</a:t>
            </a:r>
            <a:br>
              <a:rPr lang="en-US" sz="3600" dirty="0"/>
            </a:br>
            <a:endParaRPr lang="en-US" sz="3600" dirty="0"/>
          </a:p>
        </p:txBody>
      </p:sp>
      <p:sp>
        <p:nvSpPr>
          <p:cNvPr id="3" name="Content Placeholder 2"/>
          <p:cNvSpPr>
            <a:spLocks noGrp="1"/>
          </p:cNvSpPr>
          <p:nvPr>
            <p:ph idx="1"/>
          </p:nvPr>
        </p:nvSpPr>
        <p:spPr>
          <a:xfrm>
            <a:off x="457200" y="1701799"/>
            <a:ext cx="8229600" cy="4525963"/>
          </a:xfrm>
        </p:spPr>
        <p:txBody>
          <a:bodyPr>
            <a:normAutofit fontScale="85000" lnSpcReduction="10000"/>
          </a:bodyPr>
          <a:lstStyle/>
          <a:p>
            <a:pPr>
              <a:buNone/>
            </a:pPr>
            <a:r>
              <a:rPr lang="en-US" dirty="0"/>
              <a:t>At the end of this lesson, students will be able to:</a:t>
            </a:r>
          </a:p>
          <a:p>
            <a:r>
              <a:rPr lang="en-US" dirty="0"/>
              <a:t>Describe the two common types of gripping the handgun</a:t>
            </a:r>
          </a:p>
          <a:p>
            <a:r>
              <a:rPr lang="en-US" dirty="0"/>
              <a:t>Describe the steps to take to ensure proper sight alignment</a:t>
            </a:r>
          </a:p>
          <a:p>
            <a:r>
              <a:rPr lang="en-US" dirty="0"/>
              <a:t>Identify the most important shooting fundamentals</a:t>
            </a:r>
          </a:p>
          <a:p>
            <a:r>
              <a:rPr lang="en-US" dirty="0"/>
              <a:t>Identify the method used to minimize gun movement</a:t>
            </a:r>
          </a:p>
          <a:p>
            <a:r>
              <a:rPr lang="en-US" dirty="0"/>
              <a:t>Describe proper follow through method to ensure accuracy</a:t>
            </a:r>
          </a:p>
          <a:p>
            <a:r>
              <a:rPr lang="en-US" dirty="0"/>
              <a:t>List the four main types of concealed carry techniques</a:t>
            </a:r>
          </a:p>
        </p:txBody>
      </p:sp>
      <p:sp>
        <p:nvSpPr>
          <p:cNvPr id="4" name="TextBox 3"/>
          <p:cNvSpPr txBox="1"/>
          <p:nvPr/>
        </p:nvSpPr>
        <p:spPr>
          <a:xfrm>
            <a:off x="2728687" y="1262739"/>
            <a:ext cx="3585028"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38"/>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1908270"/>
            <a:ext cx="8229600" cy="4874580"/>
          </a:xfrm>
        </p:spPr>
        <p:txBody>
          <a:bodyPr>
            <a:normAutofit fontScale="92500" lnSpcReduction="10000"/>
          </a:bodyPr>
          <a:lstStyle/>
          <a:p>
            <a:pPr>
              <a:buNone/>
            </a:pPr>
            <a:r>
              <a:rPr lang="en-US" dirty="0"/>
              <a:t>Five Common Characteristics:</a:t>
            </a:r>
          </a:p>
          <a:p>
            <a:pPr marL="971550" lvl="1" indent="-514350">
              <a:buFont typeface="+mj-lt"/>
              <a:buAutoNum type="arabicPeriod"/>
            </a:pPr>
            <a:r>
              <a:rPr lang="en-US" u="sng" dirty="0"/>
              <a:t>Consistency</a:t>
            </a:r>
            <a:r>
              <a:rPr lang="en-US" dirty="0"/>
              <a:t> – having consistent positioning will increase accuracy</a:t>
            </a:r>
          </a:p>
          <a:p>
            <a:pPr marL="971550" lvl="1" indent="-514350">
              <a:buFont typeface="+mj-lt"/>
              <a:buAutoNum type="arabicPeriod"/>
            </a:pPr>
            <a:r>
              <a:rPr lang="en-US" u="sng" dirty="0"/>
              <a:t>Balance</a:t>
            </a:r>
            <a:r>
              <a:rPr lang="en-US" dirty="0"/>
              <a:t> – creates a stable shooting platform that can absorb recoil</a:t>
            </a:r>
          </a:p>
          <a:p>
            <a:pPr marL="971550" lvl="1" indent="-514350">
              <a:buFont typeface="+mj-lt"/>
              <a:buAutoNum type="arabicPeriod"/>
            </a:pPr>
            <a:r>
              <a:rPr lang="en-US" u="sng" dirty="0"/>
              <a:t>Support</a:t>
            </a:r>
            <a:r>
              <a:rPr lang="en-US" dirty="0"/>
              <a:t> – helps minimize gun movement while aiming</a:t>
            </a:r>
          </a:p>
          <a:p>
            <a:pPr marL="971550" lvl="1" indent="-514350">
              <a:buFont typeface="+mj-lt"/>
              <a:buAutoNum type="arabicPeriod"/>
            </a:pPr>
            <a:r>
              <a:rPr lang="en-US" u="sng" dirty="0"/>
              <a:t>Natural Aiming Area (NAA)</a:t>
            </a:r>
            <a:r>
              <a:rPr lang="en-US" dirty="0"/>
              <a:t> – natural alignment of the shooter and the gun in any position</a:t>
            </a:r>
          </a:p>
          <a:p>
            <a:pPr marL="971550" lvl="1" indent="-514350">
              <a:buFont typeface="+mj-lt"/>
              <a:buAutoNum type="arabicPeriod"/>
            </a:pPr>
            <a:r>
              <a:rPr lang="en-US" u="sng" dirty="0"/>
              <a:t>Comfort</a:t>
            </a:r>
            <a:r>
              <a:rPr lang="en-US" dirty="0"/>
              <a:t> – stances should be comfortable; uncomfortable stances will decrease effective shooting</a:t>
            </a:r>
            <a:endParaRPr lang="en-US" u="sng" dirty="0"/>
          </a:p>
        </p:txBody>
      </p:sp>
      <p:sp>
        <p:nvSpPr>
          <p:cNvPr id="5" name="TextBox 4"/>
          <p:cNvSpPr txBox="1"/>
          <p:nvPr/>
        </p:nvSpPr>
        <p:spPr>
          <a:xfrm>
            <a:off x="2800815" y="1356267"/>
            <a:ext cx="3531476" cy="369332"/>
          </a:xfrm>
          <a:prstGeom prst="rect">
            <a:avLst/>
          </a:prstGeom>
          <a:noFill/>
        </p:spPr>
        <p:txBody>
          <a:bodyPr wrap="square" rtlCol="0">
            <a:spAutoFit/>
          </a:bodyPr>
          <a:lstStyle/>
          <a:p>
            <a:pPr algn="ctr"/>
            <a:r>
              <a:rPr lang="en-US" dirty="0"/>
              <a:t>Shooting Stance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13"/>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2034269"/>
            <a:ext cx="8229600" cy="4525963"/>
          </a:xfrm>
        </p:spPr>
        <p:txBody>
          <a:bodyPr/>
          <a:lstStyle/>
          <a:p>
            <a:pPr>
              <a:buNone/>
            </a:pPr>
            <a:r>
              <a:rPr lang="en-US" u="sng" dirty="0"/>
              <a:t>Hand and Eye Dominance</a:t>
            </a:r>
            <a:r>
              <a:rPr lang="en-US" dirty="0"/>
              <a:t>:</a:t>
            </a:r>
          </a:p>
          <a:p>
            <a:r>
              <a:rPr lang="en-US" dirty="0"/>
              <a:t>Determine which hand and eye is dominant</a:t>
            </a:r>
          </a:p>
          <a:p>
            <a:r>
              <a:rPr lang="en-US" dirty="0"/>
              <a:t>Best shooting occurs while using the dominant hand to fire the gun and aiming with the dominant eye </a:t>
            </a:r>
          </a:p>
        </p:txBody>
      </p:sp>
      <p:sp>
        <p:nvSpPr>
          <p:cNvPr id="4" name="TextBox 3"/>
          <p:cNvSpPr txBox="1"/>
          <p:nvPr/>
        </p:nvSpPr>
        <p:spPr>
          <a:xfrm>
            <a:off x="2613239" y="1362980"/>
            <a:ext cx="4244731" cy="369332"/>
          </a:xfrm>
          <a:prstGeom prst="rect">
            <a:avLst/>
          </a:prstGeom>
          <a:noFill/>
        </p:spPr>
        <p:txBody>
          <a:bodyPr wrap="square" rtlCol="0">
            <a:spAutoFit/>
          </a:bodyPr>
          <a:lstStyle/>
          <a:p>
            <a:pPr algn="ctr"/>
            <a:r>
              <a:rPr lang="en-US" dirty="0"/>
              <a:t>Aspects of Shooting Technique</a:t>
            </a:r>
          </a:p>
        </p:txBody>
      </p:sp>
      <p:pic>
        <p:nvPicPr>
          <p:cNvPr id="7" name="Picture 6" descr="dominant eye"/>
          <p:cNvPicPr>
            <a:picLocks noChangeAspect="1"/>
          </p:cNvPicPr>
          <p:nvPr/>
        </p:nvPicPr>
        <p:blipFill>
          <a:blip r:embed="rId2"/>
          <a:stretch>
            <a:fillRect/>
          </a:stretch>
        </p:blipFill>
        <p:spPr>
          <a:xfrm>
            <a:off x="4572000" y="4527550"/>
            <a:ext cx="4038600" cy="21971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608"/>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1651775"/>
            <a:ext cx="8229600" cy="5257800"/>
          </a:xfrm>
        </p:spPr>
        <p:txBody>
          <a:bodyPr>
            <a:normAutofit fontScale="70000" lnSpcReduction="20000"/>
          </a:bodyPr>
          <a:lstStyle/>
          <a:p>
            <a:pPr marL="514350" indent="-514350">
              <a:buFont typeface="+mj-lt"/>
              <a:buAutoNum type="arabicPeriod"/>
            </a:pPr>
            <a:r>
              <a:rPr lang="en-US" u="sng" dirty="0"/>
              <a:t>Hand Grip</a:t>
            </a:r>
            <a:r>
              <a:rPr lang="en-US" dirty="0"/>
              <a:t> – Operating the weapon repeatedly without changing grip</a:t>
            </a:r>
          </a:p>
          <a:p>
            <a:pPr marL="514350" indent="-514350">
              <a:buFont typeface="+mj-lt"/>
              <a:buAutoNum type="arabicPeriod"/>
            </a:pPr>
            <a:r>
              <a:rPr lang="en-US" u="sng" dirty="0"/>
              <a:t>Aiming</a:t>
            </a:r>
            <a:r>
              <a:rPr lang="en-US" dirty="0"/>
              <a:t> – Process of aligning a firearm with a target so a bullet will strike the target desired</a:t>
            </a:r>
            <a:endParaRPr lang="en-US" u="sng" dirty="0"/>
          </a:p>
          <a:p>
            <a:pPr marL="514350" indent="-514350">
              <a:buFont typeface="+mj-lt"/>
              <a:buAutoNum type="arabicPeriod"/>
            </a:pPr>
            <a:r>
              <a:rPr lang="en-US" u="sng" dirty="0"/>
              <a:t>Breath Control</a:t>
            </a:r>
            <a:r>
              <a:rPr lang="en-US" dirty="0"/>
              <a:t> – Control breathing to minimize body and firearm movement</a:t>
            </a:r>
          </a:p>
          <a:p>
            <a:pPr marL="514350" indent="-514350">
              <a:buFont typeface="+mj-lt"/>
              <a:buAutoNum type="arabicPeriod"/>
            </a:pPr>
            <a:r>
              <a:rPr lang="en-US" u="sng" dirty="0"/>
              <a:t>Hold Control</a:t>
            </a:r>
            <a:r>
              <a:rPr lang="en-US" dirty="0"/>
              <a:t> – Holding the body and gun as still as possible when shooting</a:t>
            </a:r>
          </a:p>
          <a:p>
            <a:pPr marL="514350" indent="-514350">
              <a:buFont typeface="+mj-lt"/>
              <a:buAutoNum type="arabicPeriod"/>
            </a:pPr>
            <a:r>
              <a:rPr lang="en-US" u="sng" dirty="0"/>
              <a:t>Trigger Control</a:t>
            </a:r>
            <a:r>
              <a:rPr lang="en-US" dirty="0"/>
              <a:t> – The ability to apply increasing pressure on the trigger and allow the hammer to fall without disturbing sight alignment</a:t>
            </a:r>
          </a:p>
          <a:p>
            <a:pPr marL="514350" indent="-514350">
              <a:buFont typeface="+mj-lt"/>
              <a:buAutoNum type="arabicPeriod"/>
            </a:pPr>
            <a:r>
              <a:rPr lang="en-US" u="sng" dirty="0"/>
              <a:t>Follow Through</a:t>
            </a:r>
            <a:r>
              <a:rPr lang="en-US" dirty="0"/>
              <a:t> – Stabilizing recoil, maintaining grip and stance, regaining front sight focus, resetting the trigger and preparing for follow up shot if a threat persists</a:t>
            </a:r>
          </a:p>
          <a:p>
            <a:pPr marL="514350" indent="-514350">
              <a:buFont typeface="+mj-lt"/>
              <a:buAutoNum type="arabicPeriod"/>
            </a:pPr>
            <a:r>
              <a:rPr lang="en-US" u="sng" dirty="0"/>
              <a:t>Stance</a:t>
            </a:r>
            <a:r>
              <a:rPr lang="en-US" dirty="0"/>
              <a:t> – Creating a balanced base (feet spread apart) and using a two-handed grip (in most cases) to properly and accurately fire a gun</a:t>
            </a:r>
          </a:p>
          <a:p>
            <a:pPr marL="514350" indent="-514350">
              <a:buFont typeface="+mj-lt"/>
              <a:buAutoNum type="arabicPeriod"/>
            </a:pPr>
            <a:endParaRPr lang="en-US" u="sng" dirty="0"/>
          </a:p>
          <a:p>
            <a:endParaRPr lang="en-US" dirty="0"/>
          </a:p>
        </p:txBody>
      </p:sp>
      <p:sp>
        <p:nvSpPr>
          <p:cNvPr id="4" name="TextBox 3"/>
          <p:cNvSpPr txBox="1"/>
          <p:nvPr/>
        </p:nvSpPr>
        <p:spPr>
          <a:xfrm>
            <a:off x="2574673" y="1237978"/>
            <a:ext cx="4035972"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sz="half" idx="1"/>
          </p:nvPr>
        </p:nvSpPr>
        <p:spPr>
          <a:xfrm>
            <a:off x="457201" y="1600201"/>
            <a:ext cx="4309423" cy="4525963"/>
          </a:xfrm>
        </p:spPr>
        <p:txBody>
          <a:bodyPr>
            <a:normAutofit fontScale="92500"/>
          </a:bodyPr>
          <a:lstStyle/>
          <a:p>
            <a:pPr>
              <a:buNone/>
            </a:pPr>
            <a:r>
              <a:rPr lang="en-US" u="sng" dirty="0"/>
              <a:t>Grip</a:t>
            </a:r>
            <a:endParaRPr lang="en-US" dirty="0"/>
          </a:p>
          <a:p>
            <a:r>
              <a:rPr lang="en-US" dirty="0"/>
              <a:t>Two types of grip: one-handed and two-handed</a:t>
            </a:r>
          </a:p>
          <a:p>
            <a:r>
              <a:rPr lang="en-US" dirty="0"/>
              <a:t>Almost always use two-handed grip (provides better control and better recoil absorption)</a:t>
            </a:r>
          </a:p>
          <a:p>
            <a:r>
              <a:rPr lang="en-US" dirty="0"/>
              <a:t>One-handed grip rarely used anymore (mostly in certain target competitions)</a:t>
            </a:r>
          </a:p>
          <a:p>
            <a:endParaRPr lang="en-US" dirty="0"/>
          </a:p>
        </p:txBody>
      </p:sp>
      <p:pic>
        <p:nvPicPr>
          <p:cNvPr id="6" name="Content Placeholder 5" descr="two handed"/>
          <p:cNvPicPr>
            <a:picLocks noGrp="1" noChangeAspect="1"/>
          </p:cNvPicPr>
          <p:nvPr>
            <p:ph sz="half" idx="2"/>
          </p:nvPr>
        </p:nvPicPr>
        <p:blipFill>
          <a:blip r:embed="rId2"/>
          <a:srcRect t="-25474" b="-25474"/>
          <a:stretch>
            <a:fillRect/>
          </a:stretch>
        </p:blipFill>
        <p:spPr>
          <a:xfrm>
            <a:off x="5045076" y="1600201"/>
            <a:ext cx="3641725" cy="4525963"/>
          </a:xfrm>
        </p:spPr>
      </p:pic>
      <p:sp>
        <p:nvSpPr>
          <p:cNvPr id="5" name="TextBox 4"/>
          <p:cNvSpPr txBox="1"/>
          <p:nvPr/>
        </p:nvSpPr>
        <p:spPr>
          <a:xfrm>
            <a:off x="2766025" y="1139588"/>
            <a:ext cx="3340115"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pic>
        <p:nvPicPr>
          <p:cNvPr id="6" name="Content Placeholder 5" descr="sight alignment"/>
          <p:cNvPicPr>
            <a:picLocks noGrp="1" noChangeAspect="1"/>
          </p:cNvPicPr>
          <p:nvPr>
            <p:ph sz="half" idx="1"/>
          </p:nvPr>
        </p:nvPicPr>
        <p:blipFill>
          <a:blip r:embed="rId2"/>
          <a:srcRect t="-28382" b="-28382"/>
          <a:stretch>
            <a:fillRect/>
          </a:stretch>
        </p:blipFill>
        <p:spPr>
          <a:xfrm>
            <a:off x="457201" y="1600201"/>
            <a:ext cx="3248025" cy="4525963"/>
          </a:xfrm>
        </p:spPr>
      </p:pic>
      <p:sp>
        <p:nvSpPr>
          <p:cNvPr id="4" name="Content Placeholder 3"/>
          <p:cNvSpPr>
            <a:spLocks noGrp="1"/>
          </p:cNvSpPr>
          <p:nvPr>
            <p:ph sz="half" idx="2"/>
          </p:nvPr>
        </p:nvSpPr>
        <p:spPr>
          <a:xfrm>
            <a:off x="4018576" y="1600201"/>
            <a:ext cx="4668224" cy="4870760"/>
          </a:xfrm>
        </p:spPr>
        <p:txBody>
          <a:bodyPr>
            <a:normAutofit fontScale="85000" lnSpcReduction="20000"/>
          </a:bodyPr>
          <a:lstStyle/>
          <a:p>
            <a:pPr>
              <a:buNone/>
            </a:pPr>
            <a:r>
              <a:rPr lang="en-US" u="sng" dirty="0"/>
              <a:t>Aiming</a:t>
            </a:r>
            <a:endParaRPr lang="en-US" dirty="0"/>
          </a:p>
          <a:p>
            <a:r>
              <a:rPr lang="en-US" dirty="0"/>
              <a:t>Accomplished using the gun sights</a:t>
            </a:r>
          </a:p>
          <a:p>
            <a:r>
              <a:rPr lang="en-US" dirty="0"/>
              <a:t>Two stages: sight alignment and sight picture</a:t>
            </a:r>
          </a:p>
          <a:p>
            <a:r>
              <a:rPr lang="en-US" dirty="0"/>
              <a:t>Sight alignment: proper position of the shooting eye, the rear sight and the front sight</a:t>
            </a:r>
          </a:p>
          <a:p>
            <a:r>
              <a:rPr lang="en-US" dirty="0"/>
              <a:t>Sight picture: relationship between the gun’s properly aligned sights and the target</a:t>
            </a:r>
          </a:p>
          <a:p>
            <a:r>
              <a:rPr lang="en-US" dirty="0"/>
              <a:t>Defensive shooting requires the pistol’s aligned sights be placed on the center of the target</a:t>
            </a:r>
          </a:p>
        </p:txBody>
      </p:sp>
      <p:sp>
        <p:nvSpPr>
          <p:cNvPr id="5" name="TextBox 4"/>
          <p:cNvSpPr txBox="1"/>
          <p:nvPr/>
        </p:nvSpPr>
        <p:spPr>
          <a:xfrm>
            <a:off x="2870405" y="1113283"/>
            <a:ext cx="3496683"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a:xfrm>
            <a:off x="457200" y="1732176"/>
            <a:ext cx="8229600" cy="4525963"/>
          </a:xfrm>
        </p:spPr>
        <p:txBody>
          <a:bodyPr>
            <a:normAutofit lnSpcReduction="10000"/>
          </a:bodyPr>
          <a:lstStyle/>
          <a:p>
            <a:pPr>
              <a:buNone/>
            </a:pPr>
            <a:r>
              <a:rPr lang="en-US" u="sng" dirty="0"/>
              <a:t>Breath Control</a:t>
            </a:r>
            <a:endParaRPr lang="en-US" dirty="0"/>
          </a:p>
          <a:p>
            <a:r>
              <a:rPr lang="en-US" dirty="0"/>
              <a:t>Ribcage expands with each breath and your shoulders slightly rise</a:t>
            </a:r>
          </a:p>
          <a:p>
            <a:r>
              <a:rPr lang="en-US" dirty="0"/>
              <a:t>Take a few normal breaths, expelling half the air out of the lungs, the hold the breath for the few seconds required to fire the shot</a:t>
            </a:r>
          </a:p>
          <a:p>
            <a:r>
              <a:rPr lang="en-US" dirty="0"/>
              <a:t>Breath control in defensive situations requires you to stop breathing while the shot is being fired</a:t>
            </a:r>
          </a:p>
        </p:txBody>
      </p:sp>
      <p:sp>
        <p:nvSpPr>
          <p:cNvPr id="5" name="TextBox 4"/>
          <p:cNvSpPr txBox="1"/>
          <p:nvPr/>
        </p:nvSpPr>
        <p:spPr>
          <a:xfrm>
            <a:off x="2710582" y="1063705"/>
            <a:ext cx="3722836"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p:txBody>
          <a:bodyPr>
            <a:normAutofit/>
          </a:bodyPr>
          <a:lstStyle/>
          <a:p>
            <a:pPr>
              <a:buNone/>
            </a:pPr>
            <a:r>
              <a:rPr lang="en-US" u="sng" dirty="0"/>
              <a:t>Hold Control</a:t>
            </a:r>
          </a:p>
          <a:p>
            <a:r>
              <a:rPr lang="en-US" dirty="0"/>
              <a:t>Maximum gun control is accomplished when the firearm is held motionless</a:t>
            </a:r>
          </a:p>
          <a:p>
            <a:r>
              <a:rPr lang="en-US" dirty="0"/>
              <a:t>Achieved through proper grip, and a well-balanced stable shooting position with an aligned target</a:t>
            </a:r>
          </a:p>
          <a:p>
            <a:r>
              <a:rPr lang="en-US" dirty="0"/>
              <a:t>Common mistake with novice shooters is not allowing the arm and shoulder muscles to rest </a:t>
            </a:r>
          </a:p>
          <a:p>
            <a:endParaRPr lang="en-US" dirty="0"/>
          </a:p>
          <a:p>
            <a:endParaRPr lang="en-US" dirty="0"/>
          </a:p>
        </p:txBody>
      </p:sp>
      <p:sp>
        <p:nvSpPr>
          <p:cNvPr id="5" name="TextBox 4"/>
          <p:cNvSpPr txBox="1"/>
          <p:nvPr/>
        </p:nvSpPr>
        <p:spPr>
          <a:xfrm>
            <a:off x="2745374" y="1139588"/>
            <a:ext cx="3653251"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sz="half" idx="1"/>
          </p:nvPr>
        </p:nvSpPr>
        <p:spPr>
          <a:xfrm>
            <a:off x="457201" y="1600201"/>
            <a:ext cx="4657351" cy="4525963"/>
          </a:xfrm>
        </p:spPr>
        <p:txBody>
          <a:bodyPr>
            <a:normAutofit fontScale="92500"/>
          </a:bodyPr>
          <a:lstStyle/>
          <a:p>
            <a:pPr>
              <a:buNone/>
            </a:pPr>
            <a:r>
              <a:rPr lang="en-US" u="sng" dirty="0"/>
              <a:t>Trigger Control</a:t>
            </a:r>
            <a:endParaRPr lang="en-US" dirty="0"/>
          </a:p>
          <a:p>
            <a:r>
              <a:rPr lang="en-US" dirty="0"/>
              <a:t>The most important shooting fundamental</a:t>
            </a:r>
          </a:p>
          <a:p>
            <a:r>
              <a:rPr lang="en-US" dirty="0"/>
              <a:t>Apply gradually increased pressure to the trigger until the shot is fired</a:t>
            </a:r>
          </a:p>
          <a:p>
            <a:r>
              <a:rPr lang="en-US" dirty="0"/>
              <a:t>Practice trigger control to try to achieve rapid trigger pull without flinching or anticipation of the shot firing</a:t>
            </a:r>
          </a:p>
        </p:txBody>
      </p:sp>
      <p:pic>
        <p:nvPicPr>
          <p:cNvPr id="7" name="Content Placeholder 6" descr="trigger control"/>
          <p:cNvPicPr>
            <a:picLocks noGrp="1" noChangeAspect="1"/>
          </p:cNvPicPr>
          <p:nvPr>
            <p:ph sz="half" idx="2"/>
          </p:nvPr>
        </p:nvPicPr>
        <p:blipFill>
          <a:blip r:embed="rId2"/>
          <a:srcRect t="-88870" b="-88870"/>
          <a:stretch>
            <a:fillRect/>
          </a:stretch>
        </p:blipFill>
        <p:spPr>
          <a:xfrm>
            <a:off x="4823709" y="1130679"/>
            <a:ext cx="4181124" cy="5806326"/>
          </a:xfrm>
        </p:spPr>
      </p:pic>
      <p:sp>
        <p:nvSpPr>
          <p:cNvPr id="6" name="TextBox 5"/>
          <p:cNvSpPr txBox="1"/>
          <p:nvPr/>
        </p:nvSpPr>
        <p:spPr>
          <a:xfrm>
            <a:off x="2893244" y="1120715"/>
            <a:ext cx="3357512"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6" name="Content Placeholder 5"/>
          <p:cNvSpPr>
            <a:spLocks noGrp="1"/>
          </p:cNvSpPr>
          <p:nvPr>
            <p:ph idx="1"/>
          </p:nvPr>
        </p:nvSpPr>
        <p:spPr>
          <a:xfrm>
            <a:off x="457200" y="1600201"/>
            <a:ext cx="8229600" cy="4870760"/>
          </a:xfrm>
        </p:spPr>
        <p:txBody>
          <a:bodyPr>
            <a:normAutofit lnSpcReduction="10000"/>
          </a:bodyPr>
          <a:lstStyle/>
          <a:p>
            <a:pPr>
              <a:buNone/>
            </a:pPr>
            <a:r>
              <a:rPr lang="en-US" u="sng" dirty="0"/>
              <a:t>Follow-Through</a:t>
            </a:r>
          </a:p>
          <a:p>
            <a:r>
              <a:rPr lang="en-US" dirty="0"/>
              <a:t>Integrating all fundamentals together before, during and immediately after the shot is fired</a:t>
            </a:r>
          </a:p>
          <a:p>
            <a:r>
              <a:rPr lang="en-US" dirty="0"/>
              <a:t>Proper follow-through minimizes gun movement as the shot is fired</a:t>
            </a:r>
          </a:p>
          <a:p>
            <a:r>
              <a:rPr lang="en-US" dirty="0"/>
              <a:t>Allows for proper set up of next shots</a:t>
            </a:r>
          </a:p>
          <a:p>
            <a:r>
              <a:rPr lang="en-US" dirty="0"/>
              <a:t>Only lasts a split second</a:t>
            </a:r>
          </a:p>
          <a:p>
            <a:r>
              <a:rPr lang="en-US" dirty="0"/>
              <a:t>Trigger finger pressure is relaxed, but remains in contact with the trigger</a:t>
            </a:r>
          </a:p>
          <a:p>
            <a:pPr>
              <a:buNone/>
            </a:pPr>
            <a:endParaRPr lang="en-US" dirty="0"/>
          </a:p>
        </p:txBody>
      </p:sp>
      <p:sp>
        <p:nvSpPr>
          <p:cNvPr id="5" name="TextBox 4"/>
          <p:cNvSpPr txBox="1"/>
          <p:nvPr/>
        </p:nvSpPr>
        <p:spPr>
          <a:xfrm>
            <a:off x="2841054" y="1061098"/>
            <a:ext cx="3461891"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Lesson 1:  Basic Firearm Knowledge and Firearms Preparedness </a:t>
            </a:r>
          </a:p>
        </p:txBody>
      </p:sp>
      <p:sp>
        <p:nvSpPr>
          <p:cNvPr id="7" name="Content Placeholder 6"/>
          <p:cNvSpPr>
            <a:spLocks noGrp="1"/>
          </p:cNvSpPr>
          <p:nvPr>
            <p:ph sz="half" idx="2"/>
          </p:nvPr>
        </p:nvSpPr>
        <p:spPr>
          <a:xfrm>
            <a:off x="4648200" y="1826481"/>
            <a:ext cx="4038600" cy="4299682"/>
          </a:xfrm>
        </p:spPr>
        <p:txBody>
          <a:bodyPr>
            <a:normAutofit/>
          </a:bodyPr>
          <a:lstStyle/>
          <a:p>
            <a:pPr marL="514350" indent="-514350">
              <a:buAutoNum type="arabicPeriod" startAt="2"/>
            </a:pPr>
            <a:r>
              <a:rPr lang="en-US" u="sng" dirty="0"/>
              <a:t>Aware</a:t>
            </a:r>
            <a:r>
              <a:rPr lang="en-US" dirty="0"/>
              <a:t>:  Conscious of surroundings and of people around you</a:t>
            </a:r>
          </a:p>
          <a:p>
            <a:pPr marL="514350" indent="-514350">
              <a:buNone/>
            </a:pPr>
            <a:r>
              <a:rPr lang="en-US" dirty="0"/>
              <a:t>Examples:</a:t>
            </a:r>
          </a:p>
          <a:p>
            <a:pPr marL="514350" indent="-514350">
              <a:buNone/>
            </a:pPr>
            <a:r>
              <a:rPr lang="en-US" dirty="0"/>
              <a:t>	-Aware of threatening conditions</a:t>
            </a:r>
          </a:p>
          <a:p>
            <a:pPr marL="514350" indent="-514350">
              <a:buNone/>
            </a:pPr>
            <a:r>
              <a:rPr lang="en-US" dirty="0"/>
              <a:t>	-Avoiding distractions in order to maintain general awareness</a:t>
            </a:r>
          </a:p>
        </p:txBody>
      </p:sp>
      <p:sp>
        <p:nvSpPr>
          <p:cNvPr id="8" name="TextBox 7"/>
          <p:cNvSpPr txBox="1"/>
          <p:nvPr/>
        </p:nvSpPr>
        <p:spPr>
          <a:xfrm>
            <a:off x="2865474" y="1364817"/>
            <a:ext cx="3365031" cy="369332"/>
          </a:xfrm>
          <a:prstGeom prst="rect">
            <a:avLst/>
          </a:prstGeom>
          <a:noFill/>
        </p:spPr>
        <p:txBody>
          <a:bodyPr wrap="square" rtlCol="0">
            <a:spAutoFit/>
          </a:bodyPr>
          <a:lstStyle/>
          <a:p>
            <a:pPr algn="ctr"/>
            <a:r>
              <a:rPr lang="en-US" dirty="0"/>
              <a:t>Levels of Awareness</a:t>
            </a:r>
          </a:p>
        </p:txBody>
      </p:sp>
      <p:pic>
        <p:nvPicPr>
          <p:cNvPr id="10" name="Content Placeholder 9" descr="window.jpg"/>
          <p:cNvPicPr>
            <a:picLocks noGrp="1" noChangeAspect="1"/>
          </p:cNvPicPr>
          <p:nvPr>
            <p:ph sz="half" idx="1"/>
          </p:nvPr>
        </p:nvPicPr>
        <p:blipFill>
          <a:blip r:embed="rId2"/>
          <a:stretch>
            <a:fillRect/>
          </a:stretch>
        </p:blipFill>
        <p:spPr>
          <a:xfrm>
            <a:off x="792866" y="1973918"/>
            <a:ext cx="3224693" cy="3998619"/>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a:xfrm>
            <a:off x="457200" y="1911285"/>
            <a:ext cx="8229600" cy="4525963"/>
          </a:xfrm>
        </p:spPr>
        <p:txBody>
          <a:bodyPr/>
          <a:lstStyle/>
          <a:p>
            <a:pPr>
              <a:buNone/>
            </a:pPr>
            <a:r>
              <a:rPr lang="en-US" u="sng" dirty="0"/>
              <a:t>Stance</a:t>
            </a:r>
            <a:endParaRPr lang="en-US" dirty="0"/>
          </a:p>
          <a:p>
            <a:r>
              <a:rPr lang="en-US" dirty="0"/>
              <a:t>Provides a balanced base to ensure accurate shooting and helps absorb recoil</a:t>
            </a:r>
          </a:p>
          <a:p>
            <a:r>
              <a:rPr lang="en-US" dirty="0"/>
              <a:t>Three main standing shooting positions: 					</a:t>
            </a:r>
            <a:r>
              <a:rPr lang="en-US" sz="2400" dirty="0"/>
              <a:t>1. Isosceles</a:t>
            </a:r>
            <a:r>
              <a:rPr lang="en-US" dirty="0"/>
              <a:t>	</a:t>
            </a:r>
          </a:p>
          <a:p>
            <a:pPr marL="914400" lvl="2" indent="0">
              <a:buNone/>
            </a:pPr>
            <a:r>
              <a:rPr lang="en-US" dirty="0"/>
              <a:t>	2. Weaver</a:t>
            </a:r>
          </a:p>
          <a:p>
            <a:pPr marL="914400" lvl="2" indent="0">
              <a:buNone/>
            </a:pPr>
            <a:r>
              <a:rPr lang="en-US" dirty="0"/>
              <a:t>	3. Modified Isosceles</a:t>
            </a:r>
          </a:p>
        </p:txBody>
      </p:sp>
      <p:sp>
        <p:nvSpPr>
          <p:cNvPr id="4" name="TextBox 3"/>
          <p:cNvSpPr txBox="1"/>
          <p:nvPr/>
        </p:nvSpPr>
        <p:spPr>
          <a:xfrm>
            <a:off x="2875852" y="1148073"/>
            <a:ext cx="3392295"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600201"/>
            <a:ext cx="4988257" cy="5005316"/>
          </a:xfrm>
          <a:prstGeom prst="rect">
            <a:avLst/>
          </a:prstGeom>
        </p:spPr>
        <p:txBody>
          <a:bodyPr vert="horz" lIns="91440" tIns="45720" rIns="91440" bIns="45720" rtlCol="0">
            <a:normAutofit fontScale="70000" lnSpcReduction="20000"/>
          </a:bodyPr>
          <a:lstStyle/>
          <a:p>
            <a:pPr marR="0" lvl="0" algn="l" defTabSz="457200" rtl="0" eaLnBrk="1" fontAlgn="auto" latinLnBrk="0" hangingPunct="1">
              <a:lnSpc>
                <a:spcPct val="100000"/>
              </a:lnSpc>
              <a:spcBef>
                <a:spcPct val="20000"/>
              </a:spcBef>
              <a:spcAft>
                <a:spcPts val="0"/>
              </a:spcAft>
              <a:buClrTx/>
              <a:buSzTx/>
              <a:tabLst/>
              <a:defRPr/>
            </a:pPr>
            <a:r>
              <a:rPr kumimoji="0" lang="en-US" sz="3400" b="0" i="0" u="sng" strike="noStrike" kern="1200" cap="none" spc="0" normalizeH="0" baseline="0" noProof="0" dirty="0">
                <a:ln>
                  <a:noFill/>
                </a:ln>
                <a:solidFill>
                  <a:schemeClr val="tx1"/>
                </a:solidFill>
                <a:effectLst/>
                <a:uLnTx/>
                <a:uFillTx/>
                <a:latin typeface="+mn-lt"/>
                <a:ea typeface="+mn-ea"/>
                <a:cs typeface="+mn-cs"/>
              </a:rPr>
              <a:t>Isosceles</a:t>
            </a:r>
            <a:r>
              <a:rPr kumimoji="0" lang="en-US" sz="3400" b="0" i="0" u="sng" strike="noStrike" kern="1200" cap="none" spc="0" normalizeH="0" noProof="0" dirty="0">
                <a:ln>
                  <a:noFill/>
                </a:ln>
                <a:solidFill>
                  <a:schemeClr val="tx1"/>
                </a:solidFill>
                <a:effectLst/>
                <a:uLnTx/>
                <a:uFillTx/>
                <a:latin typeface="+mn-lt"/>
                <a:ea typeface="+mn-ea"/>
                <a:cs typeface="+mn-cs"/>
              </a:rPr>
              <a:t> Stance</a:t>
            </a:r>
            <a:endParaRPr kumimoji="0" lang="en-US" sz="34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this position your extended arms resemble an isosceles triangle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are place shoulder width apart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and shoulders are square to the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Knees are slightly bent with weight slightly forwards on the balls of the feet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Two-handed grip of the gun with the arms extended forward and the elbows slightly bent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head is erect, not hunched and shoulders are at normal height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firearm is lifted to the level of the eyes for aiming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This is a more instinctive and natural position for most shooters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951329" y="1139588"/>
            <a:ext cx="3303436" cy="369332"/>
          </a:xfrm>
          <a:prstGeom prst="rect">
            <a:avLst/>
          </a:prstGeom>
          <a:noFill/>
        </p:spPr>
        <p:txBody>
          <a:bodyPr wrap="square" rtlCol="0">
            <a:spAutoFit/>
          </a:bodyPr>
          <a:lstStyle/>
          <a:p>
            <a:pPr algn="ctr"/>
            <a:r>
              <a:rPr lang="en-US" dirty="0"/>
              <a:t>Basic Shooting Fundamentals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59" y="2349070"/>
            <a:ext cx="3338287" cy="307702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3"/>
          <p:cNvSpPr txBox="1">
            <a:spLocks/>
          </p:cNvSpPr>
          <p:nvPr/>
        </p:nvSpPr>
        <p:spPr>
          <a:xfrm>
            <a:off x="3616658" y="1600200"/>
            <a:ext cx="5282245" cy="4913722"/>
          </a:xfrm>
          <a:prstGeom prst="rect">
            <a:avLst/>
          </a:prstGeom>
        </p:spPr>
        <p:txBody>
          <a:bodyPr vert="horz" lIns="91440" tIns="45720" rIns="91440" bIns="45720" rtlCol="0">
            <a:normAutofit fontScale="62500" lnSpcReduction="20000"/>
          </a:bodyPr>
          <a:lstStyle/>
          <a:p>
            <a:pPr marR="0" lvl="0" algn="l" defTabSz="457200" rtl="0" eaLnBrk="1" fontAlgn="auto" latinLnBrk="0" hangingPunct="1">
              <a:lnSpc>
                <a:spcPct val="100000"/>
              </a:lnSpc>
              <a:spcBef>
                <a:spcPct val="20000"/>
              </a:spcBef>
              <a:spcAft>
                <a:spcPts val="0"/>
              </a:spcAft>
              <a:buClrTx/>
              <a:buSzTx/>
              <a:tabLst/>
              <a:defRPr/>
            </a:pPr>
            <a:r>
              <a:rPr kumimoji="0" lang="en-US" sz="3800" b="0" i="0" u="sng" strike="noStrike" kern="1200" cap="none" spc="0" normalizeH="0" baseline="0" noProof="0" dirty="0">
                <a:ln>
                  <a:noFill/>
                </a:ln>
                <a:solidFill>
                  <a:schemeClr val="tx1"/>
                </a:solidFill>
                <a:effectLst/>
                <a:uLnTx/>
                <a:uFillTx/>
                <a:latin typeface="+mn-lt"/>
                <a:ea typeface="+mn-ea"/>
                <a:cs typeface="+mn-cs"/>
              </a:rPr>
              <a:t>Weaver Stance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Developed by former Los Angeles County Deputy Sheriff Jack Weaver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are positioned in a boxer stance with the strong foot rearward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weak shoulder is angled toward the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knees are flexed and the body weight is carried slightly forward on the balls of the feet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elbows are bent downward to bring the gun closer to the body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head is tipped slightly to view the sights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 isometric action is employed between the strong and weak arm for stability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recoil is absorbed through the bent elbows and isometric pushing and pulling between strong and support hand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2505087" y="1037024"/>
            <a:ext cx="3463692" cy="369332"/>
          </a:xfrm>
          <a:prstGeom prst="rect">
            <a:avLst/>
          </a:prstGeom>
          <a:noFill/>
        </p:spPr>
        <p:txBody>
          <a:bodyPr wrap="square" rtlCol="0">
            <a:spAutoFit/>
          </a:bodyPr>
          <a:lstStyle/>
          <a:p>
            <a:pPr algn="ctr"/>
            <a:r>
              <a:rPr lang="en-US" dirty="0"/>
              <a:t>Basic Shooting Fundamentals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90" y="2304216"/>
            <a:ext cx="2961295" cy="36245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598603" y="1992663"/>
            <a:ext cx="4227922" cy="4730452"/>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2600" b="0" i="0" u="sng" strike="noStrike" kern="1200" cap="none" spc="0" normalizeH="0" baseline="0" noProof="0" dirty="0">
                <a:ln>
                  <a:noFill/>
                </a:ln>
                <a:solidFill>
                  <a:schemeClr val="tx1"/>
                </a:solidFill>
                <a:effectLst/>
                <a:uLnTx/>
                <a:uFillTx/>
                <a:latin typeface="+mn-lt"/>
                <a:ea typeface="+mn-ea"/>
                <a:cs typeface="+mn-cs"/>
              </a:rPr>
              <a:t>Modified Isosceles Stance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This position incorporates the natural, fully-extended arm position of the isosceles position with the stability of the asymmetrical boxer’s stance foot placement of the Weaver position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Allows better recoil absorption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 head is level and the body leans forward</a:t>
            </a:r>
          </a:p>
        </p:txBody>
      </p:sp>
      <p:sp>
        <p:nvSpPr>
          <p:cNvPr id="9" name="TextBox 8"/>
          <p:cNvSpPr txBox="1"/>
          <p:nvPr/>
        </p:nvSpPr>
        <p:spPr>
          <a:xfrm>
            <a:off x="2922601" y="1182863"/>
            <a:ext cx="3308491" cy="369332"/>
          </a:xfrm>
          <a:prstGeom prst="rect">
            <a:avLst/>
          </a:prstGeom>
          <a:noFill/>
        </p:spPr>
        <p:txBody>
          <a:bodyPr vert="horz" wrap="square" rtlCol="0">
            <a:spAutoFit/>
          </a:bodyPr>
          <a:lstStyle/>
          <a:p>
            <a:pPr algn="ctr"/>
            <a:r>
              <a:rPr lang="en-US" dirty="0"/>
              <a:t>Basic Shooting Fundamentals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069" y="2079083"/>
            <a:ext cx="3165088" cy="422011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759855"/>
            <a:ext cx="8229600"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Purpose of a holster</a:t>
            </a:r>
            <a:r>
              <a:rPr kumimoji="0" lang="en-US" sz="3200" b="0" i="0" u="none" strike="noStrike" kern="1200" cap="none" spc="0" normalizeH="0" baseline="0" noProof="0" dirty="0">
                <a:ln>
                  <a:noFill/>
                </a:ln>
                <a:solidFill>
                  <a:schemeClr val="tx1"/>
                </a:solidFill>
                <a:effectLst/>
                <a:uLnTx/>
                <a:uFillTx/>
                <a:latin typeface="+mn-lt"/>
                <a:ea typeface="+mn-ea"/>
                <a:cs typeface="+mn-cs"/>
              </a:rPr>
              <a:t>: A holster is used to provide a convenient carrying device for your weapon, leaving your hands free yet also keeping your firearm easily accessible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Different Types of Holsters</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Ankle </a:t>
            </a:r>
            <a:r>
              <a:rPr lang="en-US" sz="2800" noProof="0" dirty="0"/>
              <a:t>h</a:t>
            </a:r>
            <a:r>
              <a:rPr kumimoji="0" lang="en-US" sz="2800" b="0" i="0" u="none" strike="noStrike" kern="1200" cap="none" spc="0" normalizeH="0" baseline="0" noProof="0" dirty="0">
                <a:ln>
                  <a:noFill/>
                </a:ln>
                <a:solidFill>
                  <a:schemeClr val="tx1"/>
                </a:solidFill>
                <a:effectLst/>
                <a:uLnTx/>
                <a:uFillTx/>
                <a:latin typeface="+mn-lt"/>
                <a:ea typeface="+mn-ea"/>
                <a:cs typeface="+mn-cs"/>
              </a:rPr>
              <a:t>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Shoulder holster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Belt holster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Pocket holster</a:t>
            </a:r>
          </a:p>
        </p:txBody>
      </p:sp>
      <p:sp>
        <p:nvSpPr>
          <p:cNvPr id="5" name="TextBox 4"/>
          <p:cNvSpPr txBox="1"/>
          <p:nvPr/>
        </p:nvSpPr>
        <p:spPr>
          <a:xfrm>
            <a:off x="1897042" y="1192446"/>
            <a:ext cx="4817660" cy="369332"/>
          </a:xfrm>
          <a:prstGeom prst="rect">
            <a:avLst/>
          </a:prstGeom>
          <a:noFill/>
        </p:spPr>
        <p:txBody>
          <a:bodyPr wrap="square" rtlCol="0">
            <a:spAutoFit/>
          </a:bodyPr>
          <a:lstStyle/>
          <a:p>
            <a:pPr algn="ctr"/>
            <a:r>
              <a:rPr lang="en-US" dirty="0"/>
              <a:t>Choosing a Holster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732176"/>
            <a:ext cx="4960961"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Ankle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Worn just above your ankle and strapped to your leg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Generally comfortable to wear; can be heavy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Poor accessibility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Easily concealed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Used by law enforcement for a backup weapon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AnkleBandInuse.jpeg"/>
          <p:cNvPicPr>
            <a:picLocks noChangeAspect="1"/>
          </p:cNvPicPr>
          <p:nvPr/>
        </p:nvPicPr>
        <p:blipFill>
          <a:blip r:embed="rId2"/>
          <a:stretch>
            <a:fillRect/>
          </a:stretch>
        </p:blipFill>
        <p:spPr>
          <a:xfrm>
            <a:off x="5827714" y="2433638"/>
            <a:ext cx="2859087" cy="2859087"/>
          </a:xfrm>
          <a:prstGeom prst="rect">
            <a:avLst/>
          </a:prstGeom>
        </p:spPr>
      </p:pic>
      <p:sp>
        <p:nvSpPr>
          <p:cNvPr id="6" name="TextBox 5"/>
          <p:cNvSpPr txBox="1"/>
          <p:nvPr/>
        </p:nvSpPr>
        <p:spPr>
          <a:xfrm>
            <a:off x="1951630" y="1127002"/>
            <a:ext cx="5240740" cy="461665"/>
          </a:xfrm>
          <a:prstGeom prst="rect">
            <a:avLst/>
          </a:prstGeom>
          <a:noFill/>
        </p:spPr>
        <p:txBody>
          <a:bodyPr wrap="square" rtlCol="0">
            <a:spAutoFit/>
          </a:bodyPr>
          <a:lstStyle/>
          <a:p>
            <a:pPr algn="ctr"/>
            <a:r>
              <a:rPr lang="en-US" sz="2400" dirty="0"/>
              <a:t> </a:t>
            </a:r>
            <a:r>
              <a:rPr lang="en-US" dirty="0"/>
              <a:t>Choosing a Holster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3780429" y="1769884"/>
            <a:ext cx="4906371" cy="4525963"/>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Shoulder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Easy to wear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Limits clothing options (have to wear a jacket)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Easily accessible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Comfortable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Accidental discharge from drawing/reholstering weapon can result in shooting the brachial artery in the upper arm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56096" y="1110558"/>
            <a:ext cx="5145205" cy="461665"/>
          </a:xfrm>
          <a:prstGeom prst="rect">
            <a:avLst/>
          </a:prstGeom>
          <a:noFill/>
        </p:spPr>
        <p:txBody>
          <a:bodyPr wrap="square" rtlCol="0">
            <a:spAutoFit/>
          </a:bodyPr>
          <a:lstStyle/>
          <a:p>
            <a:pPr algn="ctr"/>
            <a:r>
              <a:rPr lang="en-US" sz="2400" dirty="0"/>
              <a:t> </a:t>
            </a:r>
            <a:r>
              <a:rPr lang="en-US" dirty="0"/>
              <a:t>Choosing a Holster</a:t>
            </a:r>
          </a:p>
        </p:txBody>
      </p:sp>
      <p:pic>
        <p:nvPicPr>
          <p:cNvPr id="6" name="Content Placeholder 7" descr="shoulder"/>
          <p:cNvPicPr>
            <a:picLocks noChangeAspect="1"/>
          </p:cNvPicPr>
          <p:nvPr/>
        </p:nvPicPr>
        <p:blipFill>
          <a:blip r:embed="rId2"/>
          <a:stretch>
            <a:fillRect/>
          </a:stretch>
        </p:blipFill>
        <p:spPr>
          <a:xfrm>
            <a:off x="794680" y="2861628"/>
            <a:ext cx="2610437" cy="216834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741604"/>
            <a:ext cx="5097439"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Belt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Common concealed carry choice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One of the best positions for carrying concealed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Stays tight with the retention of your belt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Conceals well under a jacket or a shirt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belt"/>
          <p:cNvPicPr>
            <a:picLocks noChangeAspect="1"/>
          </p:cNvPicPr>
          <p:nvPr/>
        </p:nvPicPr>
        <p:blipFill>
          <a:blip r:embed="rId2"/>
          <a:stretch>
            <a:fillRect/>
          </a:stretch>
        </p:blipFill>
        <p:spPr>
          <a:xfrm>
            <a:off x="6032501" y="2864446"/>
            <a:ext cx="2654300" cy="1997473"/>
          </a:xfrm>
          <a:prstGeom prst="rect">
            <a:avLst/>
          </a:prstGeom>
        </p:spPr>
      </p:pic>
      <p:sp>
        <p:nvSpPr>
          <p:cNvPr id="6" name="TextBox 5"/>
          <p:cNvSpPr txBox="1"/>
          <p:nvPr/>
        </p:nvSpPr>
        <p:spPr>
          <a:xfrm>
            <a:off x="2006222" y="1187633"/>
            <a:ext cx="4626591" cy="461665"/>
          </a:xfrm>
          <a:prstGeom prst="rect">
            <a:avLst/>
          </a:prstGeom>
          <a:noFill/>
        </p:spPr>
        <p:txBody>
          <a:bodyPr wrap="square" rtlCol="0">
            <a:spAutoFit/>
          </a:bodyPr>
          <a:lstStyle/>
          <a:p>
            <a:pPr algn="ctr"/>
            <a:r>
              <a:rPr lang="en-US" sz="2400" dirty="0"/>
              <a:t> </a:t>
            </a:r>
            <a:r>
              <a:rPr lang="en-US" dirty="0"/>
              <a:t>Choosing a Holster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7" descr="pocket"/>
          <p:cNvPicPr>
            <a:picLocks noChangeAspect="1"/>
          </p:cNvPicPr>
          <p:nvPr/>
        </p:nvPicPr>
        <p:blipFill>
          <a:blip r:embed="rId2"/>
          <a:srcRect t="-693" b="813"/>
          <a:stretch>
            <a:fillRect/>
          </a:stretch>
        </p:blipFill>
        <p:spPr>
          <a:xfrm>
            <a:off x="457200" y="2295121"/>
            <a:ext cx="3162928" cy="3159125"/>
          </a:xfrm>
          <a:prstGeom prst="rect">
            <a:avLst/>
          </a:prstGeom>
        </p:spPr>
      </p:pic>
      <p:sp>
        <p:nvSpPr>
          <p:cNvPr id="6" name="TextBox 5"/>
          <p:cNvSpPr txBox="1"/>
          <p:nvPr/>
        </p:nvSpPr>
        <p:spPr>
          <a:xfrm>
            <a:off x="1809751" y="1152121"/>
            <a:ext cx="5461000" cy="369332"/>
          </a:xfrm>
          <a:prstGeom prst="rect">
            <a:avLst/>
          </a:prstGeom>
          <a:noFill/>
        </p:spPr>
        <p:txBody>
          <a:bodyPr wrap="square" rtlCol="0">
            <a:spAutoFit/>
          </a:bodyPr>
          <a:lstStyle/>
          <a:p>
            <a:pPr algn="ctr"/>
            <a:r>
              <a:rPr lang="en-US" dirty="0"/>
              <a:t>Choosing a Holster</a:t>
            </a:r>
          </a:p>
        </p:txBody>
      </p:sp>
      <p:sp>
        <p:nvSpPr>
          <p:cNvPr id="7" name="TextBox 6"/>
          <p:cNvSpPr txBox="1"/>
          <p:nvPr/>
        </p:nvSpPr>
        <p:spPr>
          <a:xfrm>
            <a:off x="4030286" y="2411890"/>
            <a:ext cx="3968751" cy="2739211"/>
          </a:xfrm>
          <a:prstGeom prst="rect">
            <a:avLst/>
          </a:prstGeom>
          <a:noFill/>
        </p:spPr>
        <p:txBody>
          <a:bodyPr wrap="square" rtlCol="0">
            <a:spAutoFit/>
          </a:bodyPr>
          <a:lstStyle/>
          <a:p>
            <a:r>
              <a:rPr lang="en-US" sz="2600" u="sng" dirty="0"/>
              <a:t>Pocket holster</a:t>
            </a:r>
          </a:p>
          <a:p>
            <a:pPr>
              <a:buFont typeface="Arial"/>
              <a:buChar char="•"/>
            </a:pPr>
            <a:r>
              <a:rPr lang="en-US" sz="2400" dirty="0"/>
              <a:t>Stays secure inside of pocket	</a:t>
            </a:r>
          </a:p>
          <a:p>
            <a:pPr>
              <a:buFont typeface="Arial"/>
              <a:buChar char="•"/>
            </a:pPr>
            <a:r>
              <a:rPr lang="en-US" sz="2400" dirty="0"/>
              <a:t>Easy access with limited obstructions</a:t>
            </a:r>
          </a:p>
          <a:p>
            <a:pPr>
              <a:buFont typeface="Arial"/>
              <a:buChar char="•"/>
            </a:pPr>
            <a:r>
              <a:rPr lang="en-US" sz="2400" dirty="0"/>
              <a:t>Makes concealing safe and simple</a:t>
            </a:r>
          </a:p>
          <a:p>
            <a:pPr>
              <a:buFont typeface="Arial"/>
              <a:buChar char="•"/>
            </a:pPr>
            <a:r>
              <a:rPr lang="en-US" sz="2400" dirty="0"/>
              <a:t>Limits size and caliber of gun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36650"/>
            <a:ext cx="8229600" cy="4525963"/>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firearm should be in a holster or gun case</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 handgun transported in a vehicle</a:t>
            </a:r>
            <a:r>
              <a:rPr kumimoji="0" lang="en-US" sz="3200" b="0" i="0" u="none" strike="noStrike" kern="1200" cap="none" spc="0" normalizeH="0" noProof="0" dirty="0">
                <a:ln>
                  <a:noFill/>
                </a:ln>
                <a:solidFill>
                  <a:schemeClr val="tx1"/>
                </a:solidFill>
                <a:effectLst/>
                <a:uLnTx/>
                <a:uFillTx/>
                <a:latin typeface="+mn-lt"/>
                <a:ea typeface="+mn-ea"/>
                <a:cs typeface="+mn-cs"/>
              </a:rPr>
              <a:t> should be kept in a secure location at all times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permit holder is responsible for their firearm at all times</a:t>
            </a:r>
          </a:p>
        </p:txBody>
      </p:sp>
      <p:sp>
        <p:nvSpPr>
          <p:cNvPr id="5" name="TextBox 4"/>
          <p:cNvSpPr txBox="1"/>
          <p:nvPr/>
        </p:nvSpPr>
        <p:spPr>
          <a:xfrm>
            <a:off x="1276065" y="1165150"/>
            <a:ext cx="6591869" cy="369332"/>
          </a:xfrm>
          <a:prstGeom prst="rect">
            <a:avLst/>
          </a:prstGeom>
          <a:noFill/>
        </p:spPr>
        <p:txBody>
          <a:bodyPr wrap="square" rtlCol="0">
            <a:spAutoFit/>
          </a:bodyPr>
          <a:lstStyle/>
          <a:p>
            <a:pPr algn="ctr"/>
            <a:r>
              <a:rPr lang="en-US" dirty="0"/>
              <a:t>Safe Concealment Considerations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457200" y="1843876"/>
            <a:ext cx="4038600" cy="4282287"/>
          </a:xfrm>
        </p:spPr>
        <p:txBody>
          <a:bodyPr>
            <a:normAutofit fontScale="92500" lnSpcReduction="10000"/>
          </a:bodyPr>
          <a:lstStyle/>
          <a:p>
            <a:pPr>
              <a:buNone/>
            </a:pPr>
            <a:r>
              <a:rPr lang="en-US" dirty="0"/>
              <a:t>3. </a:t>
            </a:r>
            <a:r>
              <a:rPr lang="en-US" u="sng" dirty="0"/>
              <a:t>Alert</a:t>
            </a:r>
            <a:r>
              <a:rPr lang="en-US" dirty="0"/>
              <a:t>:  An individual has identified an actual threat or threats</a:t>
            </a:r>
          </a:p>
          <a:p>
            <a:pPr>
              <a:buNone/>
            </a:pPr>
            <a:r>
              <a:rPr lang="en-US" dirty="0"/>
              <a:t>Examples:</a:t>
            </a:r>
          </a:p>
          <a:p>
            <a:pPr>
              <a:buNone/>
            </a:pPr>
            <a:r>
              <a:rPr lang="en-US" dirty="0"/>
              <a:t>	-Knock at the door</a:t>
            </a:r>
          </a:p>
          <a:p>
            <a:pPr>
              <a:buNone/>
            </a:pPr>
            <a:r>
              <a:rPr lang="en-US" dirty="0"/>
              <a:t>	-A stranger approaching you</a:t>
            </a:r>
          </a:p>
          <a:p>
            <a:pPr>
              <a:buNone/>
            </a:pPr>
            <a:r>
              <a:rPr lang="en-US" dirty="0"/>
              <a:t>	-An unexpected noise</a:t>
            </a:r>
          </a:p>
          <a:p>
            <a:pPr>
              <a:buNone/>
            </a:pPr>
            <a:r>
              <a:rPr lang="en-US" dirty="0"/>
              <a:t>	-A stranger asking for help or to use your phone</a:t>
            </a:r>
          </a:p>
        </p:txBody>
      </p:sp>
      <p:pic>
        <p:nvPicPr>
          <p:cNvPr id="6" name="Content Placeholder 5" descr="knock knock"/>
          <p:cNvPicPr>
            <a:picLocks noGrp="1" noChangeAspect="1"/>
          </p:cNvPicPr>
          <p:nvPr>
            <p:ph sz="half" idx="2"/>
          </p:nvPr>
        </p:nvPicPr>
        <p:blipFill>
          <a:blip r:embed="rId2"/>
          <a:srcRect l="-10321" r="-10321"/>
          <a:stretch>
            <a:fillRect/>
          </a:stretch>
        </p:blipFill>
        <p:spPr>
          <a:xfrm>
            <a:off x="4648200" y="1843089"/>
            <a:ext cx="4038600" cy="4283075"/>
          </a:xfrm>
        </p:spPr>
      </p:pic>
      <p:sp>
        <p:nvSpPr>
          <p:cNvPr id="5" name="TextBox 4"/>
          <p:cNvSpPr txBox="1"/>
          <p:nvPr/>
        </p:nvSpPr>
        <p:spPr>
          <a:xfrm>
            <a:off x="2731235" y="1417639"/>
            <a:ext cx="3340115"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98142" y="1511906"/>
            <a:ext cx="8229600" cy="5440362"/>
          </a:xfrm>
          <a:prstGeom prst="rect">
            <a:avLst/>
          </a:prstGeom>
        </p:spPr>
        <p:txBody>
          <a:bodyPr vert="horz" lIns="91440" tIns="45720" rIns="91440" bIns="45720" rtlCol="0">
            <a:normAutofit fontScale="92500" lnSpcReduction="20000"/>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1.  Fully comply with the range officer’s instructions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2.  Follow the </a:t>
            </a:r>
            <a:r>
              <a:rPr lang="en-US" sz="3200" dirty="0"/>
              <a:t>four</a:t>
            </a:r>
            <a:r>
              <a:rPr kumimoji="0" lang="en-US" sz="3200" b="0" i="0" u="none" strike="noStrike" kern="1200" cap="none" spc="0" normalizeH="0" baseline="0" noProof="0" dirty="0">
                <a:ln>
                  <a:noFill/>
                </a:ln>
                <a:solidFill>
                  <a:schemeClr val="tx1"/>
                </a:solidFill>
                <a:effectLst/>
                <a:uLnTx/>
                <a:uFillTx/>
                <a:latin typeface="+mn-lt"/>
                <a:ea typeface="+mn-ea"/>
                <a:cs typeface="+mn-cs"/>
              </a:rPr>
              <a:t> safety rules at all times:</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Treat all firearms as if they are loaded</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Always keep your finger off the trigger until your sights are on target and you have made the decision to fire</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Never point a firearm at anything you are not willing to destroy</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Before the decision to fire, be sure of your target, your target’s environment and any other safety hazards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3.  Wear eye and ear protection at all times during practice shooting</a:t>
            </a:r>
          </a:p>
        </p:txBody>
      </p:sp>
      <p:sp>
        <p:nvSpPr>
          <p:cNvPr id="5" name="TextBox 4"/>
          <p:cNvSpPr txBox="1"/>
          <p:nvPr/>
        </p:nvSpPr>
        <p:spPr>
          <a:xfrm>
            <a:off x="1078173" y="1050879"/>
            <a:ext cx="7069539" cy="369332"/>
          </a:xfrm>
          <a:prstGeom prst="rect">
            <a:avLst/>
          </a:prstGeom>
          <a:noFill/>
        </p:spPr>
        <p:txBody>
          <a:bodyPr wrap="square" rtlCol="0">
            <a:spAutoFit/>
          </a:bodyPr>
          <a:lstStyle/>
          <a:p>
            <a:pPr algn="ctr"/>
            <a:r>
              <a:rPr lang="en-US" dirty="0"/>
              <a:t>Rules to Follow on the Shooting Range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417638"/>
            <a:ext cx="8229600" cy="5440362"/>
          </a:xfrm>
          <a:prstGeom prst="rect">
            <a:avLst/>
          </a:prstGeom>
        </p:spPr>
        <p:txBody>
          <a:bodyPr vert="horz" lIns="91440" tIns="45720" rIns="91440" bIns="45720" rtlCol="0">
            <a:normAutofit fontScale="85000" lnSpcReduction="20000"/>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4.  Always practice safe handling and presentation of a firearm to another person</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5.  There are three range/combat positions for a firearm:</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the holster or carrying case</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the ready position</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 target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startAt="6"/>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Follow these steps if you experience a malfunction:</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Fire</a:t>
            </a:r>
            <a:r>
              <a:rPr kumimoji="0" lang="en-US" sz="2800" b="0" i="0" u="none" strike="noStrike" kern="1200" cap="none" spc="0" normalizeH="0" baseline="0" noProof="0" dirty="0">
                <a:ln>
                  <a:noFill/>
                </a:ln>
                <a:solidFill>
                  <a:schemeClr val="tx1"/>
                </a:solidFill>
                <a:effectLst/>
                <a:uLnTx/>
                <a:uFillTx/>
                <a:latin typeface="+mn-lt"/>
                <a:ea typeface="+mn-ea"/>
                <a:cs typeface="+mn-cs"/>
              </a:rPr>
              <a:t> (faulty </a:t>
            </a:r>
            <a:r>
              <a:rPr lang="en-US" sz="2800" dirty="0"/>
              <a:t>a</a:t>
            </a:r>
            <a:r>
              <a:rPr kumimoji="0" lang="en-US" sz="2800" b="0" i="0" u="none" strike="noStrike" kern="1200" cap="none" spc="0" normalizeH="0" baseline="0" noProof="0" dirty="0">
                <a:ln>
                  <a:noFill/>
                </a:ln>
                <a:solidFill>
                  <a:schemeClr val="tx1"/>
                </a:solidFill>
                <a:effectLst/>
                <a:uLnTx/>
                <a:uFillTx/>
                <a:latin typeface="+mn-lt"/>
                <a:ea typeface="+mn-ea"/>
                <a:cs typeface="+mn-cs"/>
              </a:rPr>
              <a:t>mmo, magazine not fully seated, etc.)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Eject</a:t>
            </a:r>
            <a:r>
              <a:rPr kumimoji="0" lang="en-US" sz="2800" b="0" i="0" u="none" strike="noStrike" kern="1200" cap="none" spc="0" normalizeH="0" baseline="0" noProof="0" dirty="0">
                <a:ln>
                  <a:noFill/>
                </a:ln>
                <a:solidFill>
                  <a:schemeClr val="tx1"/>
                </a:solidFill>
                <a:effectLst/>
                <a:uLnTx/>
                <a:uFillTx/>
                <a:latin typeface="+mn-lt"/>
                <a:ea typeface="+mn-ea"/>
                <a:cs typeface="+mn-cs"/>
              </a:rPr>
              <a:t> (stove </a:t>
            </a:r>
            <a:r>
              <a:rPr lang="en-US" sz="2800" dirty="0"/>
              <a:t>p</a:t>
            </a:r>
            <a:r>
              <a:rPr kumimoji="0" lang="en-US" sz="2800" b="0" i="0" u="none" strike="noStrike" kern="1200" cap="none" spc="0" normalizeH="0" baseline="0" noProof="0" dirty="0">
                <a:ln>
                  <a:noFill/>
                </a:ln>
                <a:solidFill>
                  <a:schemeClr val="tx1"/>
                </a:solidFill>
                <a:effectLst/>
                <a:uLnTx/>
                <a:uFillTx/>
                <a:latin typeface="+mn-lt"/>
                <a:ea typeface="+mn-ea"/>
                <a:cs typeface="+mn-cs"/>
              </a:rPr>
              <a:t>ipe, partial </a:t>
            </a:r>
            <a:r>
              <a:rPr lang="en-US" sz="2800" dirty="0"/>
              <a:t>e</a:t>
            </a:r>
            <a:r>
              <a:rPr kumimoji="0" lang="en-US" sz="2800" b="0" i="0" u="none" strike="noStrike" kern="1200" cap="none" spc="0" normalizeH="0" baseline="0" noProof="0" dirty="0">
                <a:ln>
                  <a:noFill/>
                </a:ln>
                <a:solidFill>
                  <a:schemeClr val="tx1"/>
                </a:solidFill>
                <a:effectLst/>
                <a:uLnTx/>
                <a:uFillTx/>
                <a:latin typeface="+mn-lt"/>
                <a:ea typeface="+mn-ea"/>
                <a:cs typeface="+mn-cs"/>
              </a:rPr>
              <a:t>jection)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Feedway Stoppage</a:t>
            </a:r>
            <a:r>
              <a:rPr kumimoji="0" lang="en-US" sz="2800" b="0" i="0" u="none" strike="noStrike" kern="1200" cap="none" spc="0" normalizeH="0" baseline="0" noProof="0" dirty="0">
                <a:ln>
                  <a:noFill/>
                </a:ln>
                <a:solidFill>
                  <a:schemeClr val="tx1"/>
                </a:solidFill>
                <a:effectLst/>
                <a:uLnTx/>
                <a:uFillTx/>
                <a:latin typeface="+mn-lt"/>
                <a:ea typeface="+mn-ea"/>
                <a:cs typeface="+mn-cs"/>
              </a:rPr>
              <a:t> (double </a:t>
            </a:r>
            <a:r>
              <a:rPr lang="en-US" sz="2800" dirty="0"/>
              <a:t>f</a:t>
            </a:r>
            <a:r>
              <a:rPr kumimoji="0" lang="en-US" sz="2800" b="0" i="0" u="none" strike="noStrike" kern="1200" cap="none" spc="0" normalizeH="0" baseline="0" noProof="0" dirty="0">
                <a:ln>
                  <a:noFill/>
                </a:ln>
                <a:solidFill>
                  <a:schemeClr val="tx1"/>
                </a:solidFill>
                <a:effectLst/>
                <a:uLnTx/>
                <a:uFillTx/>
                <a:latin typeface="+mn-lt"/>
                <a:ea typeface="+mn-ea"/>
                <a:cs typeface="+mn-cs"/>
              </a:rPr>
              <a:t>eed, extractor gummed or broken guide rods, extractor does not get a good grip on the spent cartridge, chamber remains blocked)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go into Battery</a:t>
            </a:r>
            <a:r>
              <a:rPr kumimoji="0" lang="en-US" sz="2800" b="0" i="0" u="none" strike="noStrike" kern="1200" cap="none" spc="0" normalizeH="0" baseline="0" noProof="0" dirty="0">
                <a:ln>
                  <a:noFill/>
                </a:ln>
                <a:solidFill>
                  <a:schemeClr val="tx1"/>
                </a:solidFill>
                <a:effectLst/>
                <a:uLnTx/>
                <a:uFillTx/>
                <a:latin typeface="+mn-lt"/>
                <a:ea typeface="+mn-ea"/>
                <a:cs typeface="+mn-cs"/>
              </a:rPr>
              <a:t> (bad </a:t>
            </a:r>
            <a:r>
              <a:rPr lang="en-US" sz="2800" dirty="0"/>
              <a:t>c</a:t>
            </a:r>
            <a:r>
              <a:rPr kumimoji="0" lang="en-US" sz="2800" b="0" i="0" u="none" strike="noStrike" kern="1200" cap="none" spc="0" normalizeH="0" baseline="0" noProof="0" dirty="0">
                <a:ln>
                  <a:noFill/>
                </a:ln>
                <a:solidFill>
                  <a:schemeClr val="tx1"/>
                </a:solidFill>
                <a:effectLst/>
                <a:uLnTx/>
                <a:uFillTx/>
                <a:latin typeface="+mn-lt"/>
                <a:ea typeface="+mn-ea"/>
                <a:cs typeface="+mn-cs"/>
              </a:rPr>
              <a:t>hamber design, weak guide spring, extremely dirty guide rails or guide rod)</a:t>
            </a:r>
          </a:p>
        </p:txBody>
      </p:sp>
      <p:sp>
        <p:nvSpPr>
          <p:cNvPr id="5" name="TextBox 4"/>
          <p:cNvSpPr txBox="1"/>
          <p:nvPr/>
        </p:nvSpPr>
        <p:spPr>
          <a:xfrm>
            <a:off x="1078173" y="1050879"/>
            <a:ext cx="7069539" cy="369332"/>
          </a:xfrm>
          <a:prstGeom prst="rect">
            <a:avLst/>
          </a:prstGeom>
          <a:noFill/>
        </p:spPr>
        <p:txBody>
          <a:bodyPr wrap="square" rtlCol="0">
            <a:spAutoFit/>
          </a:bodyPr>
          <a:lstStyle/>
          <a:p>
            <a:pPr algn="ctr"/>
            <a:r>
              <a:rPr lang="en-US" dirty="0"/>
              <a:t>Rules to Follow on the Shooting Range Continued</a:t>
            </a:r>
          </a:p>
        </p:txBody>
      </p:sp>
    </p:spTree>
    <p:extLst>
      <p:ext uri="{BB962C8B-B14F-4D97-AF65-F5344CB8AC3E}">
        <p14:creationId xmlns:p14="http://schemas.microsoft.com/office/powerpoint/2010/main" val="307714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000" dirty="0"/>
            </a:br>
            <a:r>
              <a:rPr lang="en-US" sz="3000" dirty="0"/>
              <a:t> </a:t>
            </a:r>
          </a:p>
        </p:txBody>
      </p:sp>
      <p:sp>
        <p:nvSpPr>
          <p:cNvPr id="3" name="TextBox 2"/>
          <p:cNvSpPr txBox="1"/>
          <p:nvPr/>
        </p:nvSpPr>
        <p:spPr>
          <a:xfrm>
            <a:off x="2496458" y="1199907"/>
            <a:ext cx="3889829" cy="369332"/>
          </a:xfrm>
          <a:prstGeom prst="rect">
            <a:avLst/>
          </a:prstGeom>
          <a:noFill/>
        </p:spPr>
        <p:txBody>
          <a:bodyPr wrap="square" rtlCol="0">
            <a:spAutoFit/>
          </a:bodyPr>
          <a:lstStyle/>
          <a:p>
            <a:pPr algn="ctr"/>
            <a:r>
              <a:rPr lang="en-US" dirty="0"/>
              <a:t>Summary</a:t>
            </a:r>
          </a:p>
        </p:txBody>
      </p:sp>
      <p:sp>
        <p:nvSpPr>
          <p:cNvPr id="4" name="Rectangle 3"/>
          <p:cNvSpPr/>
          <p:nvPr/>
        </p:nvSpPr>
        <p:spPr>
          <a:xfrm>
            <a:off x="261258" y="1720839"/>
            <a:ext cx="8425543" cy="4247317"/>
          </a:xfrm>
          <a:prstGeom prst="rect">
            <a:avLst/>
          </a:prstGeom>
        </p:spPr>
        <p:txBody>
          <a:bodyPr wrap="square">
            <a:spAutoFit/>
          </a:bodyPr>
          <a:lstStyle/>
          <a:p>
            <a:r>
              <a:rPr lang="en-US" sz="2600" dirty="0"/>
              <a:t>After learning shooting fundamentals and concealed carry techniques, the student is able to:</a:t>
            </a:r>
          </a:p>
          <a:p>
            <a:pPr>
              <a:buFont typeface="Arial" pitchFamily="34" charset="0"/>
              <a:buChar char="•"/>
            </a:pPr>
            <a:r>
              <a:rPr lang="en-US" sz="2600" dirty="0"/>
              <a:t>  </a:t>
            </a:r>
            <a:r>
              <a:rPr lang="en-US" sz="2400" dirty="0"/>
              <a:t>Describe the two common types of shooting stances</a:t>
            </a:r>
          </a:p>
          <a:p>
            <a:pPr>
              <a:buFont typeface="Arial" pitchFamily="34" charset="0"/>
              <a:buChar char="•"/>
            </a:pPr>
            <a:r>
              <a:rPr lang="en-US" sz="2400" dirty="0"/>
              <a:t>   Describe the steps to take to ensure proper sight alignment</a:t>
            </a:r>
          </a:p>
          <a:p>
            <a:pPr>
              <a:buFont typeface="Arial" pitchFamily="34" charset="0"/>
              <a:buChar char="•"/>
            </a:pPr>
            <a:r>
              <a:rPr lang="en-US" sz="2400" dirty="0"/>
              <a:t>   Identify the most important shooting fundamentals</a:t>
            </a:r>
          </a:p>
          <a:p>
            <a:pPr>
              <a:buFont typeface="Arial" pitchFamily="34" charset="0"/>
              <a:buChar char="•"/>
            </a:pPr>
            <a:r>
              <a:rPr lang="en-US" sz="2400" dirty="0"/>
              <a:t>   Identify the method used to minimize gun movement due                    	to body movement</a:t>
            </a:r>
          </a:p>
          <a:p>
            <a:pPr>
              <a:buFont typeface="Arial" pitchFamily="34" charset="0"/>
              <a:buChar char="•"/>
            </a:pPr>
            <a:r>
              <a:rPr lang="en-US" sz="2400" dirty="0"/>
              <a:t>   Describe proper follow through method to ensure accurate 	shooting</a:t>
            </a:r>
          </a:p>
          <a:p>
            <a:pPr>
              <a:buFont typeface="Arial" pitchFamily="34" charset="0"/>
              <a:buChar char="•"/>
            </a:pPr>
            <a:r>
              <a:rPr lang="en-US" sz="2400" dirty="0"/>
              <a:t>   List the four main types of concealed carry techniques</a:t>
            </a:r>
          </a:p>
          <a:p>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a:xfrm>
            <a:off x="1371600" y="3242585"/>
            <a:ext cx="6400800" cy="1752600"/>
          </a:xfrm>
        </p:spPr>
        <p:txBody>
          <a:bodyPr/>
          <a:lstStyle/>
          <a:p>
            <a:r>
              <a:rPr lang="en-US" dirty="0"/>
              <a:t>State and Federal Laws Pertaining to Purchase, Ownership, Transportation and Possession of Handguns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p:txBody>
          <a:bodyPr>
            <a:normAutofit fontScale="85000" lnSpcReduction="20000"/>
          </a:bodyPr>
          <a:lstStyle/>
          <a:p>
            <a:pPr>
              <a:buNone/>
            </a:pPr>
            <a:r>
              <a:rPr lang="en-US" dirty="0"/>
              <a:t>At the end of this lesson, students will be able to:</a:t>
            </a:r>
          </a:p>
          <a:p>
            <a:r>
              <a:rPr lang="en-US" dirty="0"/>
              <a:t>Identify the Nebraska State Laws as they pertain to purchase, ownership, transportation and possession of handguns</a:t>
            </a:r>
          </a:p>
          <a:p>
            <a:r>
              <a:rPr lang="en-US" dirty="0"/>
              <a:t>List the type of vehicle that cannot possess a firearm without being unloaded and properly contained</a:t>
            </a:r>
          </a:p>
          <a:p>
            <a:r>
              <a:rPr lang="en-US" dirty="0"/>
              <a:t>Describe the procedure for contact with law enforcement and emergency personnel in relation to CHP</a:t>
            </a:r>
          </a:p>
          <a:p>
            <a:r>
              <a:rPr lang="en-US" dirty="0"/>
              <a:t>List the two required documents when carrying a concealed handgun</a:t>
            </a:r>
          </a:p>
          <a:p>
            <a:r>
              <a:rPr lang="en-US" dirty="0"/>
              <a:t>Identify locations where CHP are not allowed   </a:t>
            </a:r>
          </a:p>
        </p:txBody>
      </p:sp>
      <p:sp>
        <p:nvSpPr>
          <p:cNvPr id="4" name="TextBox 3"/>
          <p:cNvSpPr txBox="1"/>
          <p:nvPr/>
        </p:nvSpPr>
        <p:spPr>
          <a:xfrm>
            <a:off x="2510973" y="1214442"/>
            <a:ext cx="3396343"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143000"/>
          </a:xfrm>
        </p:spPr>
        <p:txBody>
          <a:bodyPr>
            <a:normAutofit fontScale="90000"/>
          </a:bodyPr>
          <a:lstStyle/>
          <a:p>
            <a:r>
              <a:rPr lang="en-US" sz="3333" dirty="0"/>
              <a:t>Lesson 5: Laws Pertaining to Purchase, Ownership, Transportation and Possession of Handguns</a:t>
            </a:r>
            <a:br>
              <a:rPr lang="en-US" dirty="0"/>
            </a:br>
            <a:endParaRPr lang="en-US" dirty="0"/>
          </a:p>
        </p:txBody>
      </p:sp>
      <p:sp>
        <p:nvSpPr>
          <p:cNvPr id="3" name="Content Placeholder 2"/>
          <p:cNvSpPr>
            <a:spLocks noGrp="1"/>
          </p:cNvSpPr>
          <p:nvPr>
            <p:ph idx="1"/>
          </p:nvPr>
        </p:nvSpPr>
        <p:spPr>
          <a:xfrm>
            <a:off x="457200" y="1156714"/>
            <a:ext cx="8229600" cy="5801309"/>
          </a:xfrm>
        </p:spPr>
        <p:txBody>
          <a:bodyPr>
            <a:normAutofit fontScale="85000" lnSpcReduction="10000"/>
          </a:bodyPr>
          <a:lstStyle/>
          <a:p>
            <a:pPr marL="76200" marR="72390" indent="0" algn="just">
              <a:lnSpc>
                <a:spcPct val="96000"/>
              </a:lnSpc>
              <a:spcBef>
                <a:spcPts val="5"/>
              </a:spcBef>
              <a:spcAft>
                <a:spcPts val="0"/>
              </a:spcAft>
              <a:buNone/>
            </a:pPr>
            <a:r>
              <a:rPr lang="en-US" sz="1800" dirty="0">
                <a:effectLst/>
                <a:ea typeface="Courier New" panose="02070309020205020404" pitchFamily="49" charset="0"/>
              </a:rPr>
              <a:t>For purposes of sections 28-1201 to 28-1212.04 and sections 9, 10, 11, and 12 of this act, unless the context otherwise requires:</a:t>
            </a:r>
          </a:p>
          <a:p>
            <a:pPr marL="342900" marR="73025" lvl="0" indent="-342900" algn="just">
              <a:lnSpc>
                <a:spcPct val="96000"/>
              </a:lnSpc>
              <a:spcBef>
                <a:spcPts val="0"/>
              </a:spcBef>
              <a:spcAft>
                <a:spcPts val="0"/>
              </a:spcAft>
              <a:buSzPts val="1000"/>
              <a:buFont typeface="Courier New" panose="02070309020205020404" pitchFamily="49" charset="0"/>
              <a:buAutoNum type="arabicParenBoth"/>
              <a:tabLst>
                <a:tab pos="826135" algn="l"/>
              </a:tabLst>
            </a:pPr>
            <a:r>
              <a:rPr lang="en-US" sz="1800" u="none" strike="noStrike" spc="-5" dirty="0">
                <a:effectLst/>
                <a:uFill>
                  <a:solidFill>
                    <a:srgbClr val="000000"/>
                  </a:solidFill>
                </a:uFill>
                <a:ea typeface="Courier New" panose="02070309020205020404" pitchFamily="49" charset="0"/>
              </a:rPr>
              <a:t>Case means (a) a hard-sided or soft-sided box, container, or receptacle intended or designed for the primary purpose of storing or transporting a firearm or (b) the firearm manufacturer's original packaging. This definition does not apply to section</a:t>
            </a:r>
            <a:r>
              <a:rPr lang="en-US" sz="1800" u="none" strike="noStrike" spc="-80"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28-1204.04;</a:t>
            </a:r>
          </a:p>
          <a:p>
            <a:pPr marL="342900" marR="73660" lvl="0" indent="-342900" algn="just">
              <a:lnSpc>
                <a:spcPct val="96000"/>
              </a:lnSpc>
              <a:spcBef>
                <a:spcPts val="5"/>
              </a:spcBef>
              <a:spcAft>
                <a:spcPts val="0"/>
              </a:spcAft>
              <a:buSzPts val="1000"/>
              <a:buFont typeface="Courier New" panose="02070309020205020404" pitchFamily="49" charset="0"/>
              <a:buAutoNum type="arabicParenBoth"/>
              <a:tabLst>
                <a:tab pos="749935" algn="l"/>
              </a:tabLst>
            </a:pPr>
            <a:r>
              <a:rPr lang="en-US" sz="1800" u="none" strike="noStrike" spc="-5" dirty="0">
                <a:effectLst/>
                <a:uFill>
                  <a:solidFill>
                    <a:srgbClr val="000000"/>
                  </a:solidFill>
                </a:uFill>
                <a:ea typeface="Courier New" panose="02070309020205020404" pitchFamily="49" charset="0"/>
              </a:rPr>
              <a:t>Concealed handgun means a handgun that is entirely obscured from view. If any part of the handgun is capable of being seen or observed by another person, it is not a concealed</a:t>
            </a:r>
            <a:r>
              <a:rPr lang="en-US" sz="1800" u="none" strike="noStrike" spc="-50"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handgun;</a:t>
            </a:r>
          </a:p>
          <a:p>
            <a:pPr marL="342900" marR="74295" lvl="0" indent="-342900" algn="just">
              <a:lnSpc>
                <a:spcPct val="96000"/>
              </a:lnSpc>
              <a:spcBef>
                <a:spcPts val="5"/>
              </a:spcBef>
              <a:spcAft>
                <a:spcPts val="0"/>
              </a:spcAft>
              <a:buSzPts val="1000"/>
              <a:buFont typeface="Courier New" panose="02070309020205020404" pitchFamily="49" charset="0"/>
              <a:buAutoNum type="arabicParenBoth"/>
              <a:tabLst>
                <a:tab pos="767080" algn="l"/>
              </a:tabLst>
            </a:pPr>
            <a:r>
              <a:rPr lang="en-US" sz="1800" u="none" strike="noStrike" spc="-5" dirty="0">
                <a:effectLst/>
                <a:uFill>
                  <a:solidFill>
                    <a:srgbClr val="000000"/>
                  </a:solidFill>
                </a:uFill>
                <a:ea typeface="Courier New" panose="02070309020205020404" pitchFamily="49" charset="0"/>
              </a:rPr>
              <a:t>Firearm means any weapon which is designed to or may readily be converted to expel any projectile by the action of an explosive or frame or receiver of any such</a:t>
            </a:r>
            <a:r>
              <a:rPr lang="en-US" sz="1800" u="none" strike="noStrike" spc="-30"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weapon;</a:t>
            </a:r>
          </a:p>
          <a:p>
            <a:pPr marL="342900" marR="73660" lvl="0" indent="-342900" algn="just">
              <a:lnSpc>
                <a:spcPct val="96000"/>
              </a:lnSpc>
              <a:spcBef>
                <a:spcPts val="5"/>
              </a:spcBef>
              <a:spcAft>
                <a:spcPts val="0"/>
              </a:spcAft>
              <a:buSzPts val="1000"/>
              <a:buFont typeface="Courier New" panose="02070309020205020404" pitchFamily="49" charset="0"/>
              <a:buAutoNum type="arabicParenBoth"/>
              <a:tabLst>
                <a:tab pos="755015" algn="l"/>
              </a:tabLst>
            </a:pPr>
            <a:r>
              <a:rPr lang="en-US" sz="1800" u="none" strike="noStrike" spc="-5" dirty="0">
                <a:effectLst/>
                <a:uFill>
                  <a:solidFill>
                    <a:srgbClr val="000000"/>
                  </a:solidFill>
                </a:uFill>
                <a:ea typeface="Courier New" panose="02070309020205020404" pitchFamily="49" charset="0"/>
              </a:rPr>
              <a:t>Fugitive from justice means any person who has fled or is fleeing from any peace officer to avoid prosecution or incarceration for a</a:t>
            </a:r>
            <a:r>
              <a:rPr lang="en-US" sz="1800" u="none" strike="noStrike" spc="-230"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felony;</a:t>
            </a:r>
          </a:p>
          <a:p>
            <a:pPr marL="342900" marR="73660" lvl="0" indent="-342900" algn="just">
              <a:lnSpc>
                <a:spcPct val="96000"/>
              </a:lnSpc>
              <a:spcBef>
                <a:spcPts val="0"/>
              </a:spcBef>
              <a:spcAft>
                <a:spcPts val="0"/>
              </a:spcAft>
              <a:buSzPts val="1000"/>
              <a:buFont typeface="Courier New" panose="02070309020205020404" pitchFamily="49" charset="0"/>
              <a:buAutoNum type="arabicParenBoth"/>
              <a:tabLst>
                <a:tab pos="762000" algn="l"/>
              </a:tabLst>
            </a:pPr>
            <a:r>
              <a:rPr lang="en-US" sz="1800" u="none" strike="noStrike" spc="-5" dirty="0">
                <a:effectLst/>
                <a:uFill>
                  <a:solidFill>
                    <a:srgbClr val="000000"/>
                  </a:solidFill>
                </a:uFill>
                <a:ea typeface="Courier New" panose="02070309020205020404" pitchFamily="49" charset="0"/>
              </a:rPr>
              <a:t>Handgun means any firearm with a barrel less than sixteen inches in length or any firearm designed to be held and fired by the use of a single hand;</a:t>
            </a:r>
          </a:p>
          <a:p>
            <a:pPr marL="342900" marR="0" lvl="0" indent="-342900" algn="just">
              <a:lnSpc>
                <a:spcPts val="1095"/>
              </a:lnSpc>
              <a:spcBef>
                <a:spcPts val="0"/>
              </a:spcBef>
              <a:spcAft>
                <a:spcPts val="0"/>
              </a:spcAft>
              <a:buSzPts val="1000"/>
              <a:buFont typeface="Courier New" panose="02070309020205020404" pitchFamily="49" charset="0"/>
              <a:buAutoNum type="arabicParenBoth"/>
              <a:tabLst>
                <a:tab pos="747395" algn="l"/>
              </a:tabLst>
            </a:pPr>
            <a:r>
              <a:rPr lang="en-US" sz="1800" u="none" strike="noStrike" spc="-5" dirty="0">
                <a:effectLst/>
                <a:uFill>
                  <a:solidFill>
                    <a:srgbClr val="000000"/>
                  </a:solidFill>
                </a:uFill>
                <a:ea typeface="Courier New" panose="02070309020205020404" pitchFamily="49" charset="0"/>
              </a:rPr>
              <a:t>Juvenile means any person under the age of eighteen</a:t>
            </a:r>
            <a:r>
              <a:rPr lang="en-US" sz="1800" u="none" strike="noStrike" spc="-160"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years;</a:t>
            </a:r>
          </a:p>
          <a:p>
            <a:pPr marL="342900" marR="0" lvl="0" indent="-342900" algn="just">
              <a:lnSpc>
                <a:spcPts val="1100"/>
              </a:lnSpc>
              <a:spcBef>
                <a:spcPts val="0"/>
              </a:spcBef>
              <a:spcAft>
                <a:spcPts val="0"/>
              </a:spcAft>
              <a:buSzPts val="1000"/>
              <a:buFont typeface="Courier New" panose="02070309020205020404" pitchFamily="49" charset="0"/>
              <a:buAutoNum type="arabicParenBoth"/>
              <a:tabLst>
                <a:tab pos="747395" algn="l"/>
              </a:tabLst>
            </a:pPr>
            <a:r>
              <a:rPr lang="en-US" sz="1800" u="none" strike="noStrike" spc="-5" dirty="0">
                <a:effectLst/>
                <a:uFill>
                  <a:solidFill>
                    <a:srgbClr val="000000"/>
                  </a:solidFill>
                </a:uFill>
                <a:ea typeface="Courier New" panose="02070309020205020404" pitchFamily="49" charset="0"/>
              </a:rPr>
              <a:t>Knife</a:t>
            </a:r>
            <a:r>
              <a:rPr lang="en-US" sz="1800" u="none" strike="noStrike" spc="-15"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means:</a:t>
            </a:r>
          </a:p>
          <a:p>
            <a:pPr marR="73025" lvl="1" indent="-342900" algn="just">
              <a:lnSpc>
                <a:spcPct val="96000"/>
              </a:lnSpc>
              <a:spcBef>
                <a:spcPts val="10"/>
              </a:spcBef>
              <a:buSzPts val="1000"/>
              <a:buFont typeface="Courier New" panose="02070309020205020404" pitchFamily="49" charset="0"/>
              <a:buAutoNum type="alphaLcParenBoth"/>
              <a:tabLst>
                <a:tab pos="755015" algn="l"/>
              </a:tabLst>
            </a:pPr>
            <a:r>
              <a:rPr lang="en-US" sz="1800" spc="-5" dirty="0">
                <a:effectLst/>
                <a:ea typeface="Courier New" panose="02070309020205020404" pitchFamily="49" charset="0"/>
              </a:rPr>
              <a:t>Any dagger, dirk, knife, or stiletto with a blade over three and one- half inches in length and which, in the manner it is used or intended to be used, is capable of producing death or serious bodily injury;</a:t>
            </a:r>
            <a:r>
              <a:rPr lang="en-US" sz="1800" spc="-140" dirty="0">
                <a:effectLst/>
                <a:ea typeface="Courier New" panose="02070309020205020404" pitchFamily="49" charset="0"/>
              </a:rPr>
              <a:t> </a:t>
            </a:r>
            <a:r>
              <a:rPr lang="en-US" sz="1800" spc="-5" dirty="0">
                <a:effectLst/>
                <a:ea typeface="Courier New" panose="02070309020205020404" pitchFamily="49" charset="0"/>
              </a:rPr>
              <a:t>or</a:t>
            </a:r>
          </a:p>
          <a:p>
            <a:pPr marR="73660" lvl="1" indent="-342900" algn="just">
              <a:lnSpc>
                <a:spcPct val="96000"/>
              </a:lnSpc>
              <a:spcBef>
                <a:spcPts val="5"/>
              </a:spcBef>
              <a:buSzPts val="1000"/>
              <a:buFont typeface="Courier New" panose="02070309020205020404" pitchFamily="49" charset="0"/>
              <a:buAutoNum type="alphaLcParenBoth"/>
              <a:tabLst>
                <a:tab pos="749935" algn="l"/>
              </a:tabLst>
            </a:pPr>
            <a:r>
              <a:rPr lang="en-US" sz="1800" spc="-5" dirty="0">
                <a:effectLst/>
                <a:ea typeface="Courier New" panose="02070309020205020404" pitchFamily="49" charset="0"/>
              </a:rPr>
              <a:t>Any other dangerous instrument which is capable of inflicting cutting, stabbing, or tearing wounds and which, in the manner it is used or intended to be used, is capable of producing death or serious bodily</a:t>
            </a:r>
            <a:r>
              <a:rPr lang="en-US" sz="1800" spc="-140" dirty="0">
                <a:effectLst/>
                <a:ea typeface="Courier New" panose="02070309020205020404" pitchFamily="49" charset="0"/>
              </a:rPr>
              <a:t> </a:t>
            </a:r>
            <a:r>
              <a:rPr lang="en-US" sz="1800" spc="-5" dirty="0">
                <a:effectLst/>
                <a:ea typeface="Courier New" panose="02070309020205020404" pitchFamily="49" charset="0"/>
              </a:rPr>
              <a:t>injury;</a:t>
            </a:r>
          </a:p>
          <a:p>
            <a:pPr marR="73660" algn="just">
              <a:lnSpc>
                <a:spcPct val="96000"/>
              </a:lnSpc>
              <a:spcBef>
                <a:spcPts val="5"/>
              </a:spcBef>
              <a:buSzPts val="1000"/>
              <a:buFont typeface="Courier New" panose="02070309020205020404" pitchFamily="49" charset="0"/>
              <a:buAutoNum type="arabicParenBoth"/>
              <a:tabLst>
                <a:tab pos="749935" algn="l"/>
              </a:tabLst>
            </a:pPr>
            <a:r>
              <a:rPr lang="en-US" sz="2200" u="none" strike="noStrike" spc="-5" dirty="0">
                <a:effectLst/>
                <a:uFill>
                  <a:solidFill>
                    <a:srgbClr val="000000"/>
                  </a:solidFill>
                </a:uFill>
                <a:ea typeface="Courier New" panose="02070309020205020404" pitchFamily="49" charset="0"/>
              </a:rPr>
              <a:t>Knuckles and brass or iron knuckles means any instrument that consists of finger rings or guards made of a hard substance and that is designed, made, or adapted for the purpose of inflicting serious bodily injury or death by striking a person with a fist enclosed in the</a:t>
            </a:r>
            <a:r>
              <a:rPr lang="en-US" sz="2200" u="none" strike="noStrike" spc="-165" dirty="0">
                <a:effectLst/>
                <a:uFill>
                  <a:solidFill>
                    <a:srgbClr val="000000"/>
                  </a:solidFill>
                </a:uFill>
                <a:ea typeface="Courier New" panose="02070309020205020404" pitchFamily="49" charset="0"/>
              </a:rPr>
              <a:t> </a:t>
            </a:r>
            <a:r>
              <a:rPr lang="en-US" sz="2200" u="none" strike="noStrike" spc="-5" dirty="0">
                <a:effectLst/>
                <a:uFill>
                  <a:solidFill>
                    <a:srgbClr val="000000"/>
                  </a:solidFill>
                </a:uFill>
                <a:ea typeface="Courier New" panose="02070309020205020404" pitchFamily="49" charset="0"/>
              </a:rPr>
              <a:t>knuckles;</a:t>
            </a:r>
          </a:p>
          <a:p>
            <a:pPr marR="73660" algn="just">
              <a:lnSpc>
                <a:spcPct val="96000"/>
              </a:lnSpc>
              <a:spcBef>
                <a:spcPts val="5"/>
              </a:spcBef>
              <a:buSzPts val="1000"/>
              <a:buFont typeface="Courier New" panose="02070309020205020404" pitchFamily="49" charset="0"/>
              <a:buAutoNum type="arabicParenBoth"/>
              <a:tabLst>
                <a:tab pos="749935" algn="l"/>
              </a:tabLst>
            </a:pPr>
            <a:r>
              <a:rPr lang="en-US" sz="1800" u="none" strike="noStrike" spc="-5" dirty="0">
                <a:effectLst/>
                <a:uFill>
                  <a:solidFill>
                    <a:srgbClr val="000000"/>
                  </a:solidFill>
                </a:uFill>
                <a:ea typeface="Courier New" panose="02070309020205020404" pitchFamily="49" charset="0"/>
              </a:rPr>
              <a:t>Machine gun means any firearm, whatever its size and usual designation, that shoots automatically more than one shot, without manual reloading, by a single function of the</a:t>
            </a:r>
            <a:r>
              <a:rPr lang="en-US" sz="1800" u="none" strike="noStrike" spc="-65" dirty="0">
                <a:effectLst/>
                <a:uFill>
                  <a:solidFill>
                    <a:srgbClr val="000000"/>
                  </a:solidFill>
                </a:uFill>
                <a:ea typeface="Courier New" panose="02070309020205020404" pitchFamily="49" charset="0"/>
              </a:rPr>
              <a:t> </a:t>
            </a:r>
            <a:r>
              <a:rPr lang="en-US" sz="1800" u="none" strike="noStrike" spc="-5" dirty="0">
                <a:effectLst/>
                <a:uFill>
                  <a:solidFill>
                    <a:srgbClr val="000000"/>
                  </a:solidFill>
                </a:uFill>
                <a:ea typeface="Courier New" panose="02070309020205020404" pitchFamily="49" charset="0"/>
              </a:rPr>
              <a:t>trigger;</a:t>
            </a:r>
          </a:p>
          <a:p>
            <a:pPr marL="76200" marR="72390" indent="0" algn="just">
              <a:lnSpc>
                <a:spcPct val="96000"/>
              </a:lnSpc>
              <a:spcBef>
                <a:spcPts val="5"/>
              </a:spcBef>
              <a:spcAft>
                <a:spcPts val="0"/>
              </a:spcAft>
              <a:buNone/>
            </a:pPr>
            <a:endParaRPr lang="en-US" dirty="0"/>
          </a:p>
        </p:txBody>
      </p:sp>
      <p:sp>
        <p:nvSpPr>
          <p:cNvPr id="4" name="TextBox 3"/>
          <p:cNvSpPr txBox="1"/>
          <p:nvPr/>
        </p:nvSpPr>
        <p:spPr>
          <a:xfrm>
            <a:off x="2574674" y="839566"/>
            <a:ext cx="3948989" cy="369332"/>
          </a:xfrm>
          <a:prstGeom prst="rect">
            <a:avLst/>
          </a:prstGeom>
          <a:noFill/>
        </p:spPr>
        <p:txBody>
          <a:bodyPr wrap="square" rtlCol="0">
            <a:spAutoFit/>
          </a:bodyPr>
          <a:lstStyle/>
          <a:p>
            <a:pPr algn="ctr"/>
            <a:r>
              <a:rPr lang="en-US" dirty="0"/>
              <a:t>Nebraska Revised Statute § 28-1201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143000"/>
          </a:xfrm>
        </p:spPr>
        <p:txBody>
          <a:bodyPr>
            <a:normAutofit fontScale="90000"/>
          </a:bodyPr>
          <a:lstStyle/>
          <a:p>
            <a:r>
              <a:rPr lang="en-US" sz="3333" dirty="0"/>
              <a:t>Lesson 5: Laws Pertaining to Purchase, Ownership, Transportation and Possession of Handguns</a:t>
            </a:r>
            <a:br>
              <a:rPr lang="en-US" dirty="0"/>
            </a:br>
            <a:endParaRPr lang="en-US" dirty="0"/>
          </a:p>
        </p:txBody>
      </p:sp>
      <p:sp>
        <p:nvSpPr>
          <p:cNvPr id="4" name="TextBox 3"/>
          <p:cNvSpPr txBox="1"/>
          <p:nvPr/>
        </p:nvSpPr>
        <p:spPr>
          <a:xfrm>
            <a:off x="1911096" y="839566"/>
            <a:ext cx="5065776" cy="369332"/>
          </a:xfrm>
          <a:prstGeom prst="rect">
            <a:avLst/>
          </a:prstGeom>
          <a:noFill/>
        </p:spPr>
        <p:txBody>
          <a:bodyPr wrap="square" rtlCol="0">
            <a:spAutoFit/>
          </a:bodyPr>
          <a:lstStyle/>
          <a:p>
            <a:pPr algn="ctr"/>
            <a:r>
              <a:rPr lang="en-US" dirty="0"/>
              <a:t>Nebraska Revised Statute § 28-1201 (Continued)</a:t>
            </a:r>
          </a:p>
        </p:txBody>
      </p:sp>
      <p:sp>
        <p:nvSpPr>
          <p:cNvPr id="6" name="TextBox 5">
            <a:extLst>
              <a:ext uri="{FF2B5EF4-FFF2-40B4-BE49-F238E27FC236}">
                <a16:creationId xmlns:a16="http://schemas.microsoft.com/office/drawing/2014/main" id="{218F8C2E-CE6D-48D3-93E8-A362CA63D23F}"/>
              </a:ext>
            </a:extLst>
          </p:cNvPr>
          <p:cNvSpPr txBox="1"/>
          <p:nvPr/>
        </p:nvSpPr>
        <p:spPr>
          <a:xfrm>
            <a:off x="192024" y="1208898"/>
            <a:ext cx="8878824" cy="5324535"/>
          </a:xfrm>
          <a:prstGeom prst="rect">
            <a:avLst/>
          </a:prstGeom>
          <a:noFill/>
        </p:spPr>
        <p:txBody>
          <a:bodyPr wrap="square" rtlCol="0">
            <a:spAutoFit/>
          </a:bodyPr>
          <a:lstStyle/>
          <a:p>
            <a:pPr marL="342900" indent="-342900">
              <a:buFont typeface="+mj-lt"/>
              <a:buAutoNum type="arabicPeriod" startAt="10"/>
            </a:pPr>
            <a:r>
              <a:rPr lang="en-US" sz="1700" dirty="0"/>
              <a:t>(a) Minor means a person who is under twenty-one years of age.</a:t>
            </a:r>
          </a:p>
          <a:p>
            <a:r>
              <a:rPr lang="en-US" sz="1700" dirty="0"/>
              <a:t>	(b)Minor does not include a person who is eighteen years of age or older if the person is 	(</a:t>
            </a:r>
            <a:r>
              <a:rPr lang="en-US" sz="1700" dirty="0" err="1"/>
              <a:t>i</a:t>
            </a:r>
            <a:r>
              <a:rPr lang="en-US" sz="1700" dirty="0"/>
              <a:t>) a member of the armed forces of the United States, active or reserve, National Guard 	of this state, or Reserve Officers’ Training Corps or (ii) a peace officer or other duly 	authorized law enforcement officer;</a:t>
            </a:r>
          </a:p>
          <a:p>
            <a:pPr marL="342900" indent="-342900">
              <a:buAutoNum type="arabicPeriod" startAt="11"/>
            </a:pPr>
            <a:r>
              <a:rPr lang="en-US" sz="1700" dirty="0"/>
              <a:t>(a) A Prohibited persons means:  (</a:t>
            </a:r>
            <a:r>
              <a:rPr lang="en-US" sz="1700" dirty="0" err="1"/>
              <a:t>i</a:t>
            </a:r>
            <a:r>
              <a:rPr lang="en-US" sz="1700" dirty="0"/>
              <a:t>) A person prohibited from possessing a firearm or ammunition by state law, including, but not limited to, section 28-1206; or (ii) A person prohibited from possessing a firearm or ammunition by 18 U.S.C. 922(D) or (G), as such section existed on January 1, 2023.</a:t>
            </a:r>
          </a:p>
          <a:p>
            <a:pPr lvl="1"/>
            <a:r>
              <a:rPr lang="en-US" sz="1700" dirty="0"/>
              <a:t>(b) This definition does not apply to the use of the term prohibited person in section 28-1206;</a:t>
            </a:r>
          </a:p>
          <a:p>
            <a:pPr marL="342900" indent="-342900">
              <a:buFont typeface="+mj-lt"/>
              <a:buAutoNum type="arabicPeriod" startAt="11"/>
            </a:pPr>
            <a:r>
              <a:rPr lang="en-US" sz="1700" dirty="0"/>
              <a:t>Qualified law enforcement officer and qualified retired law enforcement officer have the same meanings as in 18 U.S.C. 926B and 926C, respectively, as such sections existed on January 1, 2023;</a:t>
            </a:r>
          </a:p>
          <a:p>
            <a:pPr marL="342900" indent="-342900">
              <a:buFont typeface="+mj-lt"/>
              <a:buAutoNum type="arabicPeriod" startAt="11"/>
            </a:pPr>
            <a:r>
              <a:rPr lang="en-US" sz="1700" dirty="0"/>
              <a:t>School means a public, private, denominational, or parochial elementary, vocational, or secondary school, a private postsecondary career school as defined in section 85-1603, a community college, a public or private college, a junior college, or a university;</a:t>
            </a:r>
          </a:p>
          <a:p>
            <a:pPr marL="342900" indent="-342900">
              <a:buFont typeface="+mj-lt"/>
              <a:buAutoNum type="arabicPeriod" startAt="11"/>
            </a:pPr>
            <a:r>
              <a:rPr lang="en-US" sz="1700" dirty="0"/>
              <a:t>Short rifle means a rifle having a barrel less than sixteen inches long or an overall length of less than twenty-six inches; and</a:t>
            </a:r>
          </a:p>
          <a:p>
            <a:pPr marL="342900" indent="-342900">
              <a:buFont typeface="+mj-lt"/>
              <a:buAutoNum type="arabicPeriod" startAt="11"/>
            </a:pPr>
            <a:r>
              <a:rPr lang="en-US" sz="1700" dirty="0"/>
              <a:t>Short shotgun means a shotgun having a barrel or barrels less than eighteen inches long or an overall length of less than twenty-six inches.</a:t>
            </a:r>
          </a:p>
        </p:txBody>
      </p:sp>
    </p:spTree>
    <p:extLst>
      <p:ext uri="{BB962C8B-B14F-4D97-AF65-F5344CB8AC3E}">
        <p14:creationId xmlns:p14="http://schemas.microsoft.com/office/powerpoint/2010/main" val="31215713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6130091"/>
          </a:xfrm>
        </p:spPr>
        <p:txBody>
          <a:bodyPr>
            <a:noAutofit/>
          </a:bodyPr>
          <a:lstStyle/>
          <a:p>
            <a:pPr>
              <a:buNone/>
            </a:pPr>
            <a:r>
              <a:rPr lang="en-US" sz="2000" u="sng" dirty="0"/>
              <a:t>Carrying concealed weapon; penalty; affirmative defense:</a:t>
            </a:r>
          </a:p>
          <a:p>
            <a:pPr>
              <a:buAutoNum type="arabicParenBoth"/>
            </a:pPr>
            <a:r>
              <a:rPr lang="en-US" sz="1800" dirty="0"/>
              <a:t>A minor or a prohibited person shall not carry a weapon or weapons concealed on or about his or her person, such as a handgun, a knife, brass or iron </a:t>
            </a:r>
            <a:r>
              <a:rPr lang="en-US" sz="1800" dirty="0" err="1"/>
              <a:t>knuckes</a:t>
            </a:r>
            <a:r>
              <a:rPr lang="en-US" sz="1800" dirty="0"/>
              <a:t>, or any other deadly weapon.</a:t>
            </a:r>
          </a:p>
          <a:p>
            <a:pPr marL="0" indent="0">
              <a:buNone/>
            </a:pPr>
            <a:r>
              <a:rPr lang="en-US" sz="1800" dirty="0"/>
              <a:t>(2) A violation of this section is a Class I misdemeanor for a first offense and a Class IV felony for a second or subsequent offense.</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2980" y="1394980"/>
            <a:ext cx="8686800" cy="4731183"/>
          </a:xfrm>
        </p:spPr>
        <p:txBody>
          <a:bodyPr>
            <a:normAutofit/>
          </a:bodyPr>
          <a:lstStyle/>
          <a:p>
            <a:pPr>
              <a:buNone/>
            </a:pPr>
            <a:r>
              <a:rPr lang="en-US" sz="2400" u="sng" dirty="0"/>
              <a:t>Transportation or possession of machine guns, short rifles, or short shotguns; penalty; exception:</a:t>
            </a:r>
          </a:p>
          <a:p>
            <a:pPr marL="0" indent="0">
              <a:buNone/>
            </a:pPr>
            <a:r>
              <a:rPr lang="en-US" sz="2000" dirty="0"/>
              <a:t>(1) Any person or persons who shall transport or possess any machine gun, short rifle, or short shotgun commits a Class IV felony.</a:t>
            </a:r>
          </a:p>
          <a:p>
            <a:pPr marL="0" indent="0">
              <a:buNone/>
            </a:pPr>
            <a:r>
              <a:rPr lang="en-US" sz="2000" dirty="0"/>
              <a:t>(2) The provisions of this section shall not be held to prohibit any act by peace officers, members of the United States armed services, or members of the National Guard of this state, in the lawful discharge of their duties, or persons qualified under the provisions of federal law relating to the short rifle, short shotgun, or machine gun.</a:t>
            </a:r>
          </a:p>
          <a:p>
            <a:pPr marL="457200" indent="-457200">
              <a:buNone/>
            </a:pPr>
            <a:endParaRPr lang="en-US" sz="2000" dirty="0"/>
          </a:p>
          <a:p>
            <a:pPr marL="457200" indent="-457200">
              <a:buNone/>
            </a:pPr>
            <a:r>
              <a:rPr lang="en-US" sz="2000" b="1" u="sng" dirty="0"/>
              <a:t>*See Annotations for 28-1203</a:t>
            </a:r>
          </a:p>
        </p:txBody>
      </p:sp>
      <p:sp>
        <p:nvSpPr>
          <p:cNvPr id="4" name="TextBox 3"/>
          <p:cNvSpPr txBox="1"/>
          <p:nvPr/>
        </p:nvSpPr>
        <p:spPr>
          <a:xfrm>
            <a:off x="2279385" y="1025648"/>
            <a:ext cx="4347115" cy="369332"/>
          </a:xfrm>
          <a:prstGeom prst="rect">
            <a:avLst/>
          </a:prstGeom>
          <a:noFill/>
        </p:spPr>
        <p:txBody>
          <a:bodyPr wrap="square" rtlCol="0">
            <a:spAutoFit/>
          </a:bodyPr>
          <a:lstStyle/>
          <a:p>
            <a:pPr algn="ctr"/>
            <a:r>
              <a:rPr lang="en-US" dirty="0"/>
              <a:t>Nebraska Revised Statute § 28-1203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339720"/>
            <a:ext cx="8229600" cy="5518280"/>
          </a:xfrm>
        </p:spPr>
        <p:txBody>
          <a:bodyPr>
            <a:normAutofit/>
          </a:bodyPr>
          <a:lstStyle/>
          <a:p>
            <a:pPr>
              <a:buNone/>
            </a:pPr>
            <a:r>
              <a:rPr lang="en-US" sz="2600" u="sng" dirty="0"/>
              <a:t>Unlawful possession of a revolver; exceptions; penalty:</a:t>
            </a:r>
          </a:p>
          <a:p>
            <a:pPr marL="0" indent="0">
              <a:buNone/>
            </a:pPr>
            <a:r>
              <a:rPr lang="en-US" sz="2400" dirty="0"/>
              <a:t>(1) Any person under the age of eighteen years who possesses a handgun commits the offense of unlawful possession of a handgun.</a:t>
            </a:r>
          </a:p>
          <a:p>
            <a:pPr marL="0" indent="0">
              <a:buNone/>
            </a:pPr>
            <a:r>
              <a:rPr lang="en-US" sz="2400" dirty="0"/>
              <a:t>(2) This section does not apply to the issuance of handguns to members of the armed forces of the United States, active or reserve, National Guard of this state, or Reserve Officers Training Corps, when on duty or training, or to the temporary loan of handguns for instruction under the immediate supervision of a parent or guardian or adult instructor.</a:t>
            </a:r>
          </a:p>
          <a:p>
            <a:pPr marL="0" indent="0">
              <a:buNone/>
            </a:pPr>
            <a:r>
              <a:rPr lang="en-US" sz="2400" dirty="0"/>
              <a:t>(3) Unlawful possession of a handgun is a Class I misdemeanor.</a:t>
            </a:r>
          </a:p>
          <a:p>
            <a:pPr>
              <a:buNone/>
            </a:pPr>
            <a:endParaRPr lang="en-US" sz="2400" dirty="0"/>
          </a:p>
          <a:p>
            <a:pPr>
              <a:buNone/>
            </a:pPr>
            <a:r>
              <a:rPr lang="en-US" sz="2400" b="1" u="sng" dirty="0"/>
              <a:t>*See Annotations for 28-1204</a:t>
            </a:r>
          </a:p>
          <a:p>
            <a:pPr>
              <a:buNone/>
            </a:pPr>
            <a:endParaRPr lang="en-US" sz="2800" u="sng" dirty="0"/>
          </a:p>
        </p:txBody>
      </p:sp>
      <p:sp>
        <p:nvSpPr>
          <p:cNvPr id="4" name="TextBox 3"/>
          <p:cNvSpPr txBox="1"/>
          <p:nvPr/>
        </p:nvSpPr>
        <p:spPr>
          <a:xfrm>
            <a:off x="2608894" y="1027579"/>
            <a:ext cx="3926211" cy="369332"/>
          </a:xfrm>
          <a:prstGeom prst="rect">
            <a:avLst/>
          </a:prstGeom>
          <a:noFill/>
        </p:spPr>
        <p:txBody>
          <a:bodyPr wrap="square" rtlCol="0">
            <a:spAutoFit/>
          </a:bodyPr>
          <a:lstStyle/>
          <a:p>
            <a:pPr algn="ctr"/>
            <a:r>
              <a:rPr lang="en-US" dirty="0"/>
              <a:t>Nebraska Revised Statute § 28-1204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pic>
        <p:nvPicPr>
          <p:cNvPr id="6" name="Content Placeholder 5" descr="burglar.jpg"/>
          <p:cNvPicPr>
            <a:picLocks noGrp="1" noChangeAspect="1"/>
          </p:cNvPicPr>
          <p:nvPr>
            <p:ph sz="half" idx="1"/>
          </p:nvPr>
        </p:nvPicPr>
        <p:blipFill>
          <a:blip r:embed="rId2"/>
          <a:srcRect t="-28798" b="-28798"/>
          <a:stretch>
            <a:fillRect/>
          </a:stretch>
        </p:blipFill>
        <p:spPr>
          <a:xfrm>
            <a:off x="457200" y="1878013"/>
            <a:ext cx="4038600" cy="4248150"/>
          </a:xfrm>
        </p:spPr>
      </p:pic>
      <p:sp>
        <p:nvSpPr>
          <p:cNvPr id="4" name="Content Placeholder 3"/>
          <p:cNvSpPr>
            <a:spLocks noGrp="1"/>
          </p:cNvSpPr>
          <p:nvPr>
            <p:ph sz="half" idx="2"/>
          </p:nvPr>
        </p:nvSpPr>
        <p:spPr>
          <a:xfrm>
            <a:off x="4648200" y="1878667"/>
            <a:ext cx="4038600" cy="4247497"/>
          </a:xfrm>
        </p:spPr>
        <p:txBody>
          <a:bodyPr>
            <a:normAutofit/>
          </a:bodyPr>
          <a:lstStyle/>
          <a:p>
            <a:pPr marL="514350" indent="-514350">
              <a:buAutoNum type="arabicPeriod" startAt="4"/>
            </a:pPr>
            <a:r>
              <a:rPr lang="en-US" u="sng" dirty="0"/>
              <a:t>Alarm:</a:t>
            </a:r>
            <a:r>
              <a:rPr lang="en-US" dirty="0"/>
              <a:t>  The alert stage surpassed the previous stages’ thresholds and now there is a real threat to your safety</a:t>
            </a:r>
          </a:p>
          <a:p>
            <a:pPr marL="514350" indent="-514350">
              <a:buNone/>
            </a:pPr>
            <a:r>
              <a:rPr lang="en-US" dirty="0"/>
              <a:t>Examples:</a:t>
            </a:r>
          </a:p>
          <a:p>
            <a:pPr marL="514350" indent="-514350">
              <a:buNone/>
            </a:pPr>
            <a:r>
              <a:rPr lang="en-US" dirty="0"/>
              <a:t>	-Glass breaking</a:t>
            </a:r>
          </a:p>
          <a:p>
            <a:pPr marL="514350" indent="-514350">
              <a:buNone/>
            </a:pPr>
            <a:r>
              <a:rPr lang="en-US" dirty="0"/>
              <a:t>	-Repetitive suspicious       sound</a:t>
            </a:r>
          </a:p>
        </p:txBody>
      </p:sp>
      <p:sp>
        <p:nvSpPr>
          <p:cNvPr id="5" name="TextBox 4"/>
          <p:cNvSpPr txBox="1"/>
          <p:nvPr/>
        </p:nvSpPr>
        <p:spPr>
          <a:xfrm>
            <a:off x="3044376" y="1417638"/>
            <a:ext cx="3079168"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1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167059"/>
            <a:ext cx="8229600" cy="5898514"/>
          </a:xfrm>
        </p:spPr>
        <p:txBody>
          <a:bodyPr>
            <a:normAutofit fontScale="70000" lnSpcReduction="20000"/>
          </a:bodyPr>
          <a:lstStyle/>
          <a:p>
            <a:pPr>
              <a:buNone/>
            </a:pPr>
            <a:r>
              <a:rPr lang="en-US" sz="2800" u="sng" dirty="0"/>
              <a:t>Unlawful transfer of a firearm to a juvenile; exceptions; penalty; county attorney; duty:</a:t>
            </a:r>
          </a:p>
          <a:p>
            <a:pPr marL="0" indent="0">
              <a:buNone/>
            </a:pPr>
            <a:r>
              <a:rPr lang="en-US" sz="2800" dirty="0"/>
              <a:t>(1) Any person who knowingly and intentionally does or attempts to sell, provide, loan, deliver, or in any other way transfer the possession of a firearm to a juvenile commits the offense of unlawful transfer of a firearm to a juvenile. The county attorney shall have a copy of the petition served upon the owner of the firearm, if known, in person or by registered or certified mail at his or her last-known address.</a:t>
            </a:r>
          </a:p>
          <a:p>
            <a:pPr marL="0" indent="0">
              <a:buNone/>
            </a:pPr>
            <a:r>
              <a:rPr lang="en-US" sz="2800" dirty="0"/>
              <a:t>(2) This section does not apply to the transfer of a firearm, other than a handgun, to a juvenile:</a:t>
            </a:r>
          </a:p>
          <a:p>
            <a:pPr marL="0" indent="0">
              <a:buNone/>
            </a:pPr>
            <a:r>
              <a:rPr lang="en-US" sz="2800" dirty="0"/>
              <a:t>(a) From a person related to such juvenile within the second degree of consanguinity or affinity if the transfer of physical possession of such firearm does not occur until such time as express permission has been obtained from the juvenile's parent or guardian;</a:t>
            </a:r>
          </a:p>
          <a:p>
            <a:pPr marL="0" indent="0">
              <a:buNone/>
            </a:pPr>
            <a:r>
              <a:rPr lang="en-US" sz="2800" dirty="0"/>
              <a:t>(b) For a legitimate and lawful sporting purpose; or</a:t>
            </a:r>
          </a:p>
          <a:p>
            <a:pPr marL="0" indent="0">
              <a:buNone/>
            </a:pPr>
            <a:r>
              <a:rPr lang="en-US" sz="2800" dirty="0"/>
              <a:t>(c) Who is under direct adult supervision in an appropriate educational program.</a:t>
            </a:r>
          </a:p>
          <a:p>
            <a:pPr marL="0" indent="0">
              <a:buNone/>
            </a:pPr>
            <a:r>
              <a:rPr lang="en-US" sz="2800" dirty="0"/>
              <a:t>(3) This section applies to the transfer of a handgun except as specifically provided in subsection (2) of section </a:t>
            </a:r>
            <a:r>
              <a:rPr lang="en-US" sz="2800" dirty="0">
                <a:hlinkClick r:id="rId2"/>
              </a:rPr>
              <a:t>28-1204</a:t>
            </a:r>
            <a:r>
              <a:rPr lang="en-US" sz="2800" dirty="0"/>
              <a:t>.</a:t>
            </a:r>
          </a:p>
          <a:p>
            <a:pPr marL="0" indent="0">
              <a:buNone/>
            </a:pPr>
            <a:r>
              <a:rPr lang="en-US" sz="2800" dirty="0"/>
              <a:t>(4) Unlawful transfer of a firearm to a juvenile is a Class III felony.</a:t>
            </a:r>
          </a:p>
          <a:p>
            <a:pPr>
              <a:buNone/>
            </a:pPr>
            <a:endParaRPr lang="en-US" sz="2800" u="sng" dirty="0"/>
          </a:p>
        </p:txBody>
      </p:sp>
      <p:sp>
        <p:nvSpPr>
          <p:cNvPr id="4" name="TextBox 3"/>
          <p:cNvSpPr txBox="1"/>
          <p:nvPr/>
        </p:nvSpPr>
        <p:spPr>
          <a:xfrm>
            <a:off x="2067728" y="846566"/>
            <a:ext cx="4314552" cy="369332"/>
          </a:xfrm>
          <a:prstGeom prst="rect">
            <a:avLst/>
          </a:prstGeom>
          <a:noFill/>
        </p:spPr>
        <p:txBody>
          <a:bodyPr wrap="square" rtlCol="0">
            <a:spAutoFit/>
          </a:bodyPr>
          <a:lstStyle/>
          <a:p>
            <a:pPr algn="ctr"/>
            <a:r>
              <a:rPr lang="en-US" dirty="0"/>
              <a:t>Nebraska Revised Statute § 28-1204.01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800" u="sng" dirty="0"/>
              <a:t>Confiscation of firearm; disposition:</a:t>
            </a:r>
          </a:p>
          <a:p>
            <a:pPr>
              <a:buNone/>
            </a:pPr>
            <a:r>
              <a:rPr lang="en-US" sz="2800" dirty="0"/>
              <a:t>Any firearm in the possession of a person in violation of section </a:t>
            </a:r>
            <a:r>
              <a:rPr lang="en-US" sz="2800" dirty="0">
                <a:hlinkClick r:id="rId2"/>
              </a:rPr>
              <a:t>28-1204</a:t>
            </a:r>
            <a:r>
              <a:rPr lang="en-US" sz="2800" dirty="0"/>
              <a:t> or </a:t>
            </a:r>
            <a:r>
              <a:rPr lang="en-US" sz="2800" dirty="0">
                <a:hlinkClick r:id="rId3"/>
              </a:rPr>
              <a:t>28-1204.01</a:t>
            </a:r>
            <a:r>
              <a:rPr lang="en-US" sz="2800" dirty="0"/>
              <a:t> shall be confiscated by a peace officer or other authorized law enforcement officer. Such firearm shall be held by the agency employing such officer until it no longer is required as evidence.</a:t>
            </a:r>
            <a:endParaRPr lang="en-US" sz="2800" u="sng" dirty="0"/>
          </a:p>
        </p:txBody>
      </p:sp>
      <p:sp>
        <p:nvSpPr>
          <p:cNvPr id="4" name="TextBox 3"/>
          <p:cNvSpPr txBox="1"/>
          <p:nvPr/>
        </p:nvSpPr>
        <p:spPr>
          <a:xfrm>
            <a:off x="2416946" y="1048306"/>
            <a:ext cx="4310108" cy="369332"/>
          </a:xfrm>
          <a:prstGeom prst="rect">
            <a:avLst/>
          </a:prstGeom>
          <a:noFill/>
        </p:spPr>
        <p:txBody>
          <a:bodyPr wrap="square" rtlCol="0">
            <a:spAutoFit/>
          </a:bodyPr>
          <a:lstStyle/>
          <a:p>
            <a:pPr algn="ctr"/>
            <a:r>
              <a:rPr lang="en-US" dirty="0"/>
              <a:t>Nebraska Revised Statute § 28-1204.02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1" y="1251378"/>
            <a:ext cx="8478983" cy="5606622"/>
          </a:xfrm>
        </p:spPr>
        <p:txBody>
          <a:bodyPr>
            <a:normAutofit fontScale="62500" lnSpcReduction="20000"/>
          </a:bodyPr>
          <a:lstStyle/>
          <a:p>
            <a:pPr>
              <a:buNone/>
            </a:pPr>
            <a:r>
              <a:rPr lang="en-US" u="sng" dirty="0"/>
              <a:t>Firearms and violence; legislative findings:</a:t>
            </a:r>
          </a:p>
          <a:p>
            <a:pPr>
              <a:buNone/>
            </a:pPr>
            <a:r>
              <a:rPr lang="en-US" dirty="0"/>
              <a:t>The Legislature finds that:</a:t>
            </a:r>
          </a:p>
          <a:p>
            <a:pPr marL="0" indent="0">
              <a:buNone/>
            </a:pPr>
            <a:r>
              <a:rPr lang="en-US" dirty="0"/>
              <a:t>(1) Increased violence at schools has become a national, state, and local problem;</a:t>
            </a:r>
          </a:p>
          <a:p>
            <a:pPr marL="0" indent="0">
              <a:buNone/>
            </a:pPr>
            <a:r>
              <a:rPr lang="en-US" dirty="0"/>
              <a:t>(2) Increased violence and the threat of violence has a grave and detrimental impact on the educational process in Nebraska schools;</a:t>
            </a:r>
          </a:p>
          <a:p>
            <a:pPr marL="0" indent="0">
              <a:buNone/>
            </a:pPr>
            <a:r>
              <a:rPr lang="en-US" dirty="0"/>
              <a:t>(3) Increased violence has caused fear and concern among not only the schools and students but the public at large;</a:t>
            </a:r>
          </a:p>
          <a:p>
            <a:pPr marL="0" indent="0">
              <a:buNone/>
            </a:pPr>
            <a:r>
              <a:rPr lang="en-US" dirty="0"/>
              <a:t>(4) Firearms have contributed greatly to the increase of fear and concern among our citizens;</a:t>
            </a:r>
          </a:p>
          <a:p>
            <a:pPr marL="0" indent="0">
              <a:buNone/>
            </a:pPr>
            <a:r>
              <a:rPr lang="en-US" dirty="0"/>
              <a:t>(5) Schools have a duty to protect their students and provide an environment which promotes and provides an education in a nonthreatening manner;</a:t>
            </a:r>
          </a:p>
          <a:p>
            <a:pPr marL="0" indent="0">
              <a:buNone/>
            </a:pPr>
            <a:r>
              <a:rPr lang="en-US" dirty="0"/>
              <a:t>(6) An additional danger of firearms at schools is the risk of accidental discharge and harm to students and staff;</a:t>
            </a:r>
          </a:p>
          <a:p>
            <a:pPr marL="0" indent="0">
              <a:buNone/>
            </a:pPr>
            <a:r>
              <a:rPr lang="en-US" dirty="0"/>
              <a:t>(7) Firearms are an immediate and inherently dangerous threat to the safety and well-being of an educational setting; and</a:t>
            </a:r>
          </a:p>
          <a:p>
            <a:pPr marL="0" indent="0">
              <a:buNone/>
            </a:pPr>
            <a:r>
              <a:rPr lang="en-US" dirty="0"/>
              <a:t>(8) The ability to confiscate and remove firearms quickly from school grounds is a legitimate and necessary tool to protect students and the educational process.</a:t>
            </a:r>
          </a:p>
          <a:p>
            <a:pPr>
              <a:buNone/>
            </a:pPr>
            <a:endParaRPr lang="en-US" u="sng" dirty="0"/>
          </a:p>
        </p:txBody>
      </p:sp>
      <p:sp>
        <p:nvSpPr>
          <p:cNvPr id="4" name="TextBox 3"/>
          <p:cNvSpPr txBox="1"/>
          <p:nvPr/>
        </p:nvSpPr>
        <p:spPr>
          <a:xfrm>
            <a:off x="2243221" y="969815"/>
            <a:ext cx="4657557" cy="369332"/>
          </a:xfrm>
          <a:prstGeom prst="rect">
            <a:avLst/>
          </a:prstGeom>
          <a:noFill/>
        </p:spPr>
        <p:txBody>
          <a:bodyPr wrap="square" rtlCol="0">
            <a:spAutoFit/>
          </a:bodyPr>
          <a:lstStyle/>
          <a:p>
            <a:pPr algn="ctr"/>
            <a:r>
              <a:rPr lang="en-US" dirty="0"/>
              <a:t>Nebraska Revised Statute § 28-1204.03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93966" y="1131321"/>
            <a:ext cx="8950036" cy="5782092"/>
          </a:xfrm>
        </p:spPr>
        <p:txBody>
          <a:bodyPr>
            <a:normAutofit fontScale="25000" lnSpcReduction="20000"/>
          </a:bodyPr>
          <a:lstStyle/>
          <a:p>
            <a:pPr>
              <a:buNone/>
            </a:pPr>
            <a:r>
              <a:rPr lang="en-US" sz="6400" u="sng" dirty="0"/>
              <a:t>Unlawful possession of firearm on school grounds; penalty; exceptions; confiscation of certain firearms; disposition</a:t>
            </a:r>
          </a:p>
          <a:p>
            <a:pPr marL="0" indent="0">
              <a:buNone/>
            </a:pPr>
            <a:r>
              <a:rPr lang="en-US" sz="6000" dirty="0"/>
              <a:t>(1) Any person who possesses a firearm in a school, on school grounds, in a school-owned vehicle, or at a school-sponsored activity or athletic event is guilty of the offense of unlawful possession of a firearm at a school. Unlawful possession of a firearm at a school is a Class IV felony. This subsection shall not apply to (a) the issuance of firearms to or possession by members of the armed forces of the United States, active or reserve, National Guard of this state, or Reserve Officers Training Corps or peace officers or other duly authorized law enforcement officers when on duty or training, (b) the possession of firearms by peace officers or other duly authorized law enforcement officers when contracted by a school to provide school security or school event control services, (c) firearms which may lawfully be possessed by the person receiving instruction, for instruction under the immediate supervision of an adult instructor, (d) firearms which may lawfully be possessed by a member of a college or university rifle team, within the scope of such person's duties as a member of the team, (e) firearms which may lawfully be possessed by a person employed by a college or university in this state as part of an agriculture or a natural resources program of such college or university, within the scope of such person's employment, (f) firearms contained within a private vehicle operated by a nonstudent adult which are not loaded and (i) are encased or (ii) are in a locked firearm rack that is on a motor vehicle, (g) firearms which may lawfully be possessed by a person for the purpose of using them, with the approval of the school, in a historical reenactment, in a hunter education program, or as part of an honor guard, or (h) a handgun carried as a concealed handgun by a valid holder of a permit issued under the Concealed Handgun Permit Act in a vehicle or on his or her person while riding in or on a vehicle into or onto any parking area, which is open to the public and used by a school if, prior to exiting the vehicle, the handgun is locked inside the glove box, trunk, or other compartment of the vehicle, a storage box securely attached to the vehicle, or, if the vehicle is a motorcycle, a hardened compartment securely attached to the motorcycle while the vehicle is in or on such parking area, except as prohibited by federal law. For purposes of this subsection, encased means enclosed in a case that is expressly made for the purpose of containing a firearm and that is completely zipped, snapped, buckled, tied, or otherwise fastened with no part of the firearm exposed.</a:t>
            </a:r>
            <a:endParaRPr lang="en-US" sz="2400" dirty="0"/>
          </a:p>
        </p:txBody>
      </p:sp>
      <p:sp>
        <p:nvSpPr>
          <p:cNvPr id="4" name="TextBox 3"/>
          <p:cNvSpPr txBox="1"/>
          <p:nvPr/>
        </p:nvSpPr>
        <p:spPr>
          <a:xfrm>
            <a:off x="2435474" y="845119"/>
            <a:ext cx="4467019" cy="369332"/>
          </a:xfrm>
          <a:prstGeom prst="rect">
            <a:avLst/>
          </a:prstGeom>
          <a:noFill/>
        </p:spPr>
        <p:txBody>
          <a:bodyPr wrap="square" rtlCol="0">
            <a:spAutoFit/>
          </a:bodyPr>
          <a:lstStyle/>
          <a:p>
            <a:pPr algn="ctr"/>
            <a:r>
              <a:rPr lang="en-US" dirty="0"/>
              <a:t>Nebraska Revised Statute § 28-1204.04</a:t>
            </a:r>
          </a:p>
        </p:txBody>
      </p:sp>
      <p:cxnSp>
        <p:nvCxnSpPr>
          <p:cNvPr id="6" name="Straight Arrow Connector 5"/>
          <p:cNvCxnSpPr/>
          <p:nvPr/>
        </p:nvCxnSpPr>
        <p:spPr>
          <a:xfrm>
            <a:off x="7744692" y="6747166"/>
            <a:ext cx="9421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1" y="1625464"/>
            <a:ext cx="8492836" cy="5121707"/>
          </a:xfrm>
        </p:spPr>
        <p:txBody>
          <a:bodyPr>
            <a:normAutofit fontScale="70000" lnSpcReduction="20000"/>
          </a:bodyPr>
          <a:lstStyle/>
          <a:p>
            <a:pPr marL="0" indent="0">
              <a:buNone/>
            </a:pPr>
            <a:r>
              <a:rPr lang="en-US" dirty="0"/>
              <a:t>(2) Any firearm possessed in violation of subsection (1) of this section shall be confiscated without warrant by a peace officer or may be confiscated without warrant by school administrative or teaching personnel. Any firearm confiscated by school administrative or teaching personnel shall be delivered to a peace officer as soon as practicable.</a:t>
            </a:r>
          </a:p>
          <a:p>
            <a:pPr marL="0" indent="0">
              <a:buNone/>
            </a:pPr>
            <a:r>
              <a:rPr lang="en-US" dirty="0"/>
              <a:t>(3) Any firearm confiscated by or given to a peace officer pursuant to subsection (2) of this section shall be declared a common nuisance and shall be held by the peace officer prior to his or her delivery of the firearm to the property division of the law enforcement agency which employs the peace officer. The property division of such law enforcement agency shall hold such firearm for as long as the firearm is needed as evidence. After the firearm is no longer needed as evidence, it shall be destroyed in such manner as the court may direct.</a:t>
            </a:r>
          </a:p>
          <a:p>
            <a:pPr>
              <a:buNone/>
            </a:pPr>
            <a:r>
              <a:rPr lang="en-US" dirty="0"/>
              <a:t>	</a:t>
            </a:r>
          </a:p>
        </p:txBody>
      </p:sp>
      <p:sp>
        <p:nvSpPr>
          <p:cNvPr id="4" name="TextBox 3"/>
          <p:cNvSpPr txBox="1"/>
          <p:nvPr/>
        </p:nvSpPr>
        <p:spPr>
          <a:xfrm>
            <a:off x="1840941" y="1009116"/>
            <a:ext cx="5571241" cy="369332"/>
          </a:xfrm>
          <a:prstGeom prst="rect">
            <a:avLst/>
          </a:prstGeom>
          <a:noFill/>
        </p:spPr>
        <p:txBody>
          <a:bodyPr wrap="square" rtlCol="0">
            <a:spAutoFit/>
          </a:bodyPr>
          <a:lstStyle/>
          <a:p>
            <a:pPr algn="ctr"/>
            <a:r>
              <a:rPr lang="en-US" dirty="0"/>
              <a:t>Nebraska Revised Statute § 28-1204.04 (Continued)</a:t>
            </a:r>
          </a:p>
        </p:txBody>
      </p:sp>
      <p:cxnSp>
        <p:nvCxnSpPr>
          <p:cNvPr id="6" name="Straight Arrow Connector 5"/>
          <p:cNvCxnSpPr/>
          <p:nvPr/>
        </p:nvCxnSpPr>
        <p:spPr>
          <a:xfrm>
            <a:off x="7412182" y="6456218"/>
            <a:ext cx="10806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475506"/>
            <a:ext cx="8229600" cy="5424055"/>
          </a:xfrm>
        </p:spPr>
        <p:txBody>
          <a:bodyPr>
            <a:normAutofit fontScale="55000" lnSpcReduction="20000"/>
          </a:bodyPr>
          <a:lstStyle/>
          <a:p>
            <a:pPr>
              <a:buNone/>
            </a:pPr>
            <a:r>
              <a:rPr lang="en-US" dirty="0"/>
              <a:t>(4) Whenever a firearm is confiscated and held pursuant to this section or section </a:t>
            </a:r>
            <a:r>
              <a:rPr lang="en-US" dirty="0">
                <a:hlinkClick r:id="rId2"/>
              </a:rPr>
              <a:t>28-1204.02</a:t>
            </a:r>
            <a:r>
              <a:rPr lang="en-US" dirty="0"/>
              <a:t>, the peace officer who received such firearm shall cause to be filed within ten days after the confiscation a petition for destruction of such firearm. The petition shall be filed in the district court of the county in which the confiscation is made. The petition shall describe the firearm held, state the name of the owner, if known, allege the essential elements of the violation which caused the confiscation, and conclude with a prayer for disposition and destruction in such manner as the court may direct. At any time after the confiscation of the firearm and prior to court disposition, the owner of the firearm seized may petition the district court of the county in which the confiscation was made for possession of the firearm. The court shall release the firearm to such owner only if the claim of ownership can reasonably be shown to be true and either (a) the owner of the firearm can show that the firearm was taken from his or her property or place of business unlawfully or without the knowledge and consent of the owner and that such property or place of business is different from that of the person from whom the firearm was confiscated or (b) the owner of the firearm is acquitted of the charge of unlawful possession of a handgun in violation of section </a:t>
            </a:r>
            <a:r>
              <a:rPr lang="en-US" dirty="0">
                <a:hlinkClick r:id="rId3"/>
              </a:rPr>
              <a:t>28-1204</a:t>
            </a:r>
            <a:r>
              <a:rPr lang="en-US" dirty="0"/>
              <a:t>, unlawful transfer of a firearm to a juvenile, or unlawful possession of a firearm at a school. No firearm having significant antique value or historical significance as determined by the Nebraska State Historical Society shall be destroyed. If a firearm has significant antique value or historical significance, it shall be sold at auction and the proceeds shall be remitted to the State Treasurer for distribution in accordance with Article VII, section 5, of the Constitution of Nebraska.</a:t>
            </a:r>
          </a:p>
        </p:txBody>
      </p:sp>
      <p:sp>
        <p:nvSpPr>
          <p:cNvPr id="4" name="TextBox 3"/>
          <p:cNvSpPr txBox="1"/>
          <p:nvPr/>
        </p:nvSpPr>
        <p:spPr>
          <a:xfrm>
            <a:off x="1932494" y="858024"/>
            <a:ext cx="5448693" cy="646331"/>
          </a:xfrm>
          <a:prstGeom prst="rect">
            <a:avLst/>
          </a:prstGeom>
          <a:noFill/>
        </p:spPr>
        <p:txBody>
          <a:bodyPr wrap="square" rtlCol="0">
            <a:spAutoFit/>
          </a:bodyPr>
          <a:lstStyle/>
          <a:p>
            <a:pPr algn="ctr"/>
            <a:r>
              <a:rPr lang="en-US" dirty="0"/>
              <a:t>Nebraska Revised Statute § 28-1204.04 </a:t>
            </a:r>
            <a:r>
              <a:rPr lang="en-US" sz="1600" dirty="0"/>
              <a:t>(Continued)</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69276" y="1018290"/>
            <a:ext cx="8963885" cy="5604181"/>
          </a:xfrm>
        </p:spPr>
        <p:txBody>
          <a:bodyPr>
            <a:noAutofit/>
          </a:bodyPr>
          <a:lstStyle/>
          <a:p>
            <a:pPr>
              <a:buNone/>
            </a:pPr>
            <a:r>
              <a:rPr lang="en-US" sz="1500" u="sng" dirty="0"/>
              <a:t>Use of a deadly weapon to commit a felony; possession of a deadly weapon during the commission of a felony; penalty; separate and distinct offense; proof of possession.</a:t>
            </a:r>
            <a:endParaRPr lang="en-US" sz="1500" dirty="0"/>
          </a:p>
          <a:p>
            <a:pPr marL="0" indent="0">
              <a:buNone/>
            </a:pPr>
            <a:r>
              <a:rPr lang="en-US" sz="1400" dirty="0"/>
              <a:t>(1)(a) Any person who uses a firearm, a knife, brass or iron knuckles, or any other deadly weapon to commit any felony which may be prosecuted in a court of this state commits the offense of use of a deadly weapon to commit a felony.</a:t>
            </a:r>
          </a:p>
          <a:p>
            <a:pPr marL="0" indent="0">
              <a:buNone/>
            </a:pPr>
            <a:r>
              <a:rPr lang="en-US" sz="1400" dirty="0"/>
              <a:t>(b) Use of a deadly weapon, other than a firearm, to commit a felony is a Class II felony.</a:t>
            </a:r>
          </a:p>
          <a:p>
            <a:pPr marL="0" indent="0">
              <a:buNone/>
            </a:pPr>
            <a:r>
              <a:rPr lang="en-US" sz="1400" dirty="0"/>
              <a:t>(c) Use of a deadly weapon, which is a firearm, to commit a felony is a Class IC felony.</a:t>
            </a:r>
          </a:p>
          <a:p>
            <a:pPr marL="0" indent="0">
              <a:buNone/>
            </a:pPr>
            <a:r>
              <a:rPr lang="en-US" sz="1400" dirty="0"/>
              <a:t>(2)(a) Any person who possesses a firearm, a knife, brass or iron knuckles, or a destructive device during the commission of any felony which may be prosecuted in a court of this state commits the offense of possession of a deadly weapon during the commission of a felony.</a:t>
            </a:r>
          </a:p>
          <a:p>
            <a:pPr marL="0" indent="0">
              <a:buNone/>
            </a:pPr>
            <a:r>
              <a:rPr lang="en-US" sz="1400" dirty="0"/>
              <a:t>(b) Possession of a deadly weapon, other than a firearm, during the commission of a felony is a Class III felony.</a:t>
            </a:r>
          </a:p>
          <a:p>
            <a:pPr marL="0" indent="0">
              <a:buNone/>
            </a:pPr>
            <a:r>
              <a:rPr lang="en-US" sz="1400" dirty="0"/>
              <a:t>(c) Possession of a deadly weapon, which is a firearm, during the commission of a felony is a Class II felony.</a:t>
            </a:r>
          </a:p>
          <a:p>
            <a:pPr marL="0" indent="0">
              <a:buNone/>
            </a:pPr>
            <a:r>
              <a:rPr lang="en-US" sz="1400" dirty="0"/>
              <a:t>(3)(a) Any person who carries a firearm or a destructive device during the commission of a dangerous misdemeanor commits the offense of carrying a firearm or destructive device during the commission of a dangerous misdemeanor.</a:t>
            </a:r>
          </a:p>
          <a:p>
            <a:pPr marL="0" indent="0">
              <a:buNone/>
            </a:pPr>
            <a:r>
              <a:rPr lang="en-US" sz="1400" dirty="0"/>
              <a:t>(b) A violation of this subsection is a :</a:t>
            </a:r>
          </a:p>
          <a:p>
            <a:pPr marL="0" indent="0">
              <a:buNone/>
            </a:pPr>
            <a:r>
              <a:rPr lang="en-US" sz="1400" dirty="0"/>
              <a:t>(</a:t>
            </a:r>
            <a:r>
              <a:rPr lang="en-US" sz="1400" dirty="0" err="1"/>
              <a:t>i</a:t>
            </a:r>
            <a:r>
              <a:rPr lang="en-US" sz="1400" dirty="0"/>
              <a:t>) Class I misdemeanor for a first or second offense; and</a:t>
            </a:r>
          </a:p>
          <a:p>
            <a:pPr marL="0" indent="0">
              <a:buNone/>
            </a:pPr>
            <a:r>
              <a:rPr lang="en-US" sz="1400" dirty="0"/>
              <a:t>(ii) A Class IV felony for any third or subsequent offense.</a:t>
            </a:r>
          </a:p>
          <a:p>
            <a:pPr marL="0" indent="0">
              <a:buNone/>
            </a:pPr>
            <a:r>
              <a:rPr lang="en-US" sz="1400" dirty="0"/>
              <a:t>(4) A violation of this section shall be treated as a separate and distinct offense from the underlying crimes being committed, and a sentence imposed under this section shall be consecutive to any other sentence imposed.</a:t>
            </a:r>
          </a:p>
          <a:p>
            <a:pPr marL="0" indent="0">
              <a:buNone/>
            </a:pPr>
            <a:r>
              <a:rPr lang="en-US" sz="1400" dirty="0"/>
              <a:t>(5) Possession of a deadly weapon may be proved through evidence demonstrating either actual or constructive possession of a firearm, a knife, brass or iron knuckles, or a destructive device during, immediately prior to, or immediately after the commission of a felony.</a:t>
            </a:r>
          </a:p>
        </p:txBody>
      </p:sp>
      <p:sp>
        <p:nvSpPr>
          <p:cNvPr id="4" name="TextBox 3"/>
          <p:cNvSpPr txBox="1"/>
          <p:nvPr/>
        </p:nvSpPr>
        <p:spPr>
          <a:xfrm>
            <a:off x="2050330" y="759268"/>
            <a:ext cx="5043340" cy="369332"/>
          </a:xfrm>
          <a:prstGeom prst="rect">
            <a:avLst/>
          </a:prstGeom>
          <a:noFill/>
        </p:spPr>
        <p:txBody>
          <a:bodyPr wrap="square" rtlCol="0">
            <a:spAutoFit/>
          </a:bodyPr>
          <a:lstStyle/>
          <a:p>
            <a:pPr algn="ctr"/>
            <a:r>
              <a:rPr lang="en-US" dirty="0"/>
              <a:t>Nebraska Revised Statute § 28-1205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69276" y="1018290"/>
            <a:ext cx="8963885" cy="5604181"/>
          </a:xfrm>
        </p:spPr>
        <p:txBody>
          <a:bodyPr>
            <a:noAutofit/>
          </a:bodyPr>
          <a:lstStyle/>
          <a:p>
            <a:pPr>
              <a:buNone/>
            </a:pPr>
            <a:r>
              <a:rPr lang="en-US" sz="1300" dirty="0"/>
              <a:t>(6) For purposes of this section:</a:t>
            </a:r>
          </a:p>
          <a:p>
            <a:pPr marL="0" indent="0">
              <a:buNone/>
            </a:pPr>
            <a:r>
              <a:rPr lang="en-US" sz="1300" dirty="0"/>
              <a:t>(a) Dangerous misdemeanor means a misdemeanor violation of any of the following offenses:</a:t>
            </a:r>
          </a:p>
          <a:p>
            <a:pPr marL="0" indent="0">
              <a:buNone/>
            </a:pPr>
            <a:r>
              <a:rPr lang="en-US" sz="1300" dirty="0"/>
              <a:t>(</a:t>
            </a:r>
            <a:r>
              <a:rPr lang="en-US" sz="1300" dirty="0" err="1"/>
              <a:t>i</a:t>
            </a:r>
            <a:r>
              <a:rPr lang="en-US" sz="1300" dirty="0"/>
              <a:t>) Stalking under section 28-311.03;</a:t>
            </a:r>
          </a:p>
          <a:p>
            <a:pPr marL="0" indent="0">
              <a:buNone/>
            </a:pPr>
            <a:r>
              <a:rPr lang="en-US" sz="1300" dirty="0"/>
              <a:t>(ii) Knowing violation of a harassment protection order under section 28-311.09;</a:t>
            </a:r>
          </a:p>
          <a:p>
            <a:pPr marL="0" indent="0">
              <a:buNone/>
            </a:pPr>
            <a:r>
              <a:rPr lang="en-US" sz="1300" dirty="0"/>
              <a:t>(iii) Knowing violation of a sexual assault protection order under section 28-311.11;</a:t>
            </a:r>
          </a:p>
          <a:p>
            <a:pPr marL="0" indent="0">
              <a:buNone/>
            </a:pPr>
            <a:r>
              <a:rPr lang="en-US" sz="1300" dirty="0"/>
              <a:t>(iv) Domestic assault under section 28-323;</a:t>
            </a:r>
          </a:p>
          <a:p>
            <a:pPr marL="0" indent="0">
              <a:buNone/>
            </a:pPr>
            <a:r>
              <a:rPr lang="en-US" sz="1300" dirty="0"/>
              <a:t>(v) Assault of an unborn child in the third degree under section 28-399;</a:t>
            </a:r>
          </a:p>
          <a:p>
            <a:pPr marL="0" indent="0">
              <a:buNone/>
            </a:pPr>
            <a:r>
              <a:rPr lang="en-US" sz="1300" dirty="0"/>
              <a:t>(vi) Theft by shoplifting under section 28-511.01;</a:t>
            </a:r>
          </a:p>
          <a:p>
            <a:pPr marL="0" indent="0">
              <a:buNone/>
            </a:pPr>
            <a:r>
              <a:rPr lang="en-US" sz="1300" dirty="0"/>
              <a:t>(vii) Unauthorized use of a propelled vehicle under section 28-516;</a:t>
            </a:r>
          </a:p>
          <a:p>
            <a:pPr marL="0" indent="0">
              <a:buNone/>
            </a:pPr>
            <a:r>
              <a:rPr lang="en-US" sz="1300" dirty="0"/>
              <a:t>(viii) Criminal mischief under section 28-519 if such violation arises from an incident involving the commission of a misdemeanor crime of domestic violence;</a:t>
            </a:r>
          </a:p>
          <a:p>
            <a:pPr marL="0" indent="0">
              <a:buNone/>
            </a:pPr>
            <a:r>
              <a:rPr lang="en-US" sz="1300" dirty="0"/>
              <a:t>(ix) Impersonating a police officer under section 28-610;</a:t>
            </a:r>
          </a:p>
          <a:p>
            <a:pPr marL="0" indent="0">
              <a:buNone/>
            </a:pPr>
            <a:r>
              <a:rPr lang="en-US" sz="1300" dirty="0"/>
              <a:t>(x) Resisting arrest under section 28-904;</a:t>
            </a:r>
          </a:p>
          <a:p>
            <a:pPr marL="0" indent="0">
              <a:buNone/>
            </a:pPr>
            <a:r>
              <a:rPr lang="en-US" sz="1300" dirty="0"/>
              <a:t>(xi) Operating a motor vehicle or vessel to avoid arrest under section 28-905;</a:t>
            </a:r>
          </a:p>
          <a:p>
            <a:pPr marL="0" indent="0">
              <a:buNone/>
            </a:pPr>
            <a:r>
              <a:rPr lang="en-US" sz="1300" dirty="0"/>
              <a:t>(xii) Obstructing a peace officer under section 28-906;</a:t>
            </a:r>
          </a:p>
          <a:p>
            <a:pPr marL="0" indent="0">
              <a:buNone/>
            </a:pPr>
            <a:r>
              <a:rPr lang="en-US" sz="1300" dirty="0"/>
              <a:t>(xiii) Knowing violation of a domestic abuse protection order under section 42-924; or</a:t>
            </a:r>
          </a:p>
          <a:p>
            <a:pPr marL="0" indent="0">
              <a:buNone/>
            </a:pPr>
            <a:r>
              <a:rPr lang="en-US" sz="1300" dirty="0"/>
              <a:t>(xiv) Any attempt under section 28-201 to commit an offense described in subdivisions (6)(a)(</a:t>
            </a:r>
            <a:r>
              <a:rPr lang="en-US" sz="1300" dirty="0" err="1"/>
              <a:t>i</a:t>
            </a:r>
            <a:r>
              <a:rPr lang="en-US" sz="1300" dirty="0"/>
              <a:t>) through (xiii) of this section;</a:t>
            </a:r>
          </a:p>
          <a:p>
            <a:pPr marL="0" indent="0">
              <a:buNone/>
            </a:pPr>
            <a:r>
              <a:rPr lang="en-US" sz="1300" dirty="0"/>
              <a:t>(b) Destructive device has the same meaning as in section 28-1213;</a:t>
            </a:r>
          </a:p>
          <a:p>
            <a:pPr marL="0" indent="0">
              <a:buNone/>
            </a:pPr>
            <a:r>
              <a:rPr lang="en-US" sz="1300" dirty="0"/>
              <a:t>(c) Misdemeanor crime of domestic violence has the same meaning as in section 28-1206; and</a:t>
            </a:r>
          </a:p>
          <a:p>
            <a:pPr marL="0" indent="0">
              <a:buNone/>
            </a:pPr>
            <a:r>
              <a:rPr lang="en-US" sz="1300" dirty="0"/>
              <a:t>(d) Use of a deadly weapon includes the discharge, employment, or visible display of any part of a firearm, a knife, brass or iron knuckles</a:t>
            </a:r>
            <a:r>
              <a:rPr lang="en-US" sz="1300"/>
              <a:t>, any </a:t>
            </a:r>
            <a:r>
              <a:rPr lang="en-US" sz="1300" dirty="0"/>
              <a:t>other deadly weapon, or a destructive device during, immediately prior to, or immediately after the commission of a felony or communication to another indicating the presence of a firearm, a knife, brass or iron knuckles, any other deadly weapon, or a destructive device during, immediately prior to, or immediately after the commission of a felony, regardless of whether such firearm, knife, brass or iron knuckles, deadly weapon, or destructive device was discharged, actively employed, or displayed.</a:t>
            </a:r>
          </a:p>
        </p:txBody>
      </p:sp>
      <p:sp>
        <p:nvSpPr>
          <p:cNvPr id="4" name="TextBox 3"/>
          <p:cNvSpPr txBox="1"/>
          <p:nvPr/>
        </p:nvSpPr>
        <p:spPr>
          <a:xfrm>
            <a:off x="2050330" y="759268"/>
            <a:ext cx="5043340" cy="369332"/>
          </a:xfrm>
          <a:prstGeom prst="rect">
            <a:avLst/>
          </a:prstGeom>
          <a:noFill/>
        </p:spPr>
        <p:txBody>
          <a:bodyPr wrap="square" rtlCol="0">
            <a:spAutoFit/>
          </a:bodyPr>
          <a:lstStyle/>
          <a:p>
            <a:pPr algn="ctr"/>
            <a:r>
              <a:rPr lang="en-US" dirty="0"/>
              <a:t>Nebraska Revised Statute § 28-1205 (Continued)</a:t>
            </a:r>
          </a:p>
        </p:txBody>
      </p:sp>
    </p:spTree>
    <p:extLst>
      <p:ext uri="{BB962C8B-B14F-4D97-AF65-F5344CB8AC3E}">
        <p14:creationId xmlns:p14="http://schemas.microsoft.com/office/powerpoint/2010/main" val="1377325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08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38543" y="1089764"/>
            <a:ext cx="8936183" cy="5962201"/>
          </a:xfrm>
        </p:spPr>
        <p:txBody>
          <a:bodyPr>
            <a:noAutofit/>
          </a:bodyPr>
          <a:lstStyle/>
          <a:p>
            <a:pPr>
              <a:buNone/>
            </a:pPr>
            <a:r>
              <a:rPr lang="en-US" sz="1600" u="sng" dirty="0"/>
              <a:t>Possession of a deadly weapon by a prohibited person; penalty:</a:t>
            </a:r>
            <a:endParaRPr lang="en-US" sz="1200" dirty="0"/>
          </a:p>
          <a:p>
            <a:pPr marL="0" indent="0">
              <a:buNone/>
            </a:pPr>
            <a:r>
              <a:rPr lang="en-US" sz="1400" dirty="0"/>
              <a:t>(1)(a) Any person who possesses a firearm, a knife, or brass or iron knuckles and who has previously been convicted of a felony, who is a fugitive from justice, or who is the subject of a current and validly issued domestic violence protection order and is knowingly violating such order, or (b) any person who possesses a firearm or brass or iron knuckles and who has been convicted within the past seven years of a misdemeanor crime of domestic violence, commits the offense of possession of a deadly weapon by a prohibited person.</a:t>
            </a:r>
          </a:p>
          <a:p>
            <a:pPr marL="0" indent="0">
              <a:buNone/>
            </a:pPr>
            <a:r>
              <a:rPr lang="en-US" sz="1400" dirty="0"/>
              <a:t>(2) The felony conviction may have been had in any court in the United States, the several states, territories, or possessions, or the District of Columbia.</a:t>
            </a:r>
          </a:p>
          <a:p>
            <a:pPr marL="0" indent="0">
              <a:buNone/>
            </a:pPr>
            <a:r>
              <a:rPr lang="en-US" sz="1400" dirty="0"/>
              <a:t>(3)(a) Possession of a deadly weapon which is not a firearm by a prohibited person is a Class III felony.</a:t>
            </a:r>
          </a:p>
          <a:p>
            <a:pPr marL="0" indent="0">
              <a:buNone/>
            </a:pPr>
            <a:r>
              <a:rPr lang="en-US" sz="1400" dirty="0"/>
              <a:t>(b) Possession of a deadly weapon which is a firearm by a prohibited person is a Class ID felony for a first offense and a Class IB felony for a second or subsequent offense.</a:t>
            </a:r>
          </a:p>
          <a:p>
            <a:pPr marL="0" indent="0">
              <a:buNone/>
            </a:pPr>
            <a:r>
              <a:rPr lang="en-US" sz="1400" dirty="0"/>
              <a:t>(4)(a)(i) For purposes of this section, misdemeanor crime of domestic violence means:</a:t>
            </a:r>
          </a:p>
          <a:p>
            <a:pPr marL="0" indent="0">
              <a:buNone/>
            </a:pPr>
            <a:r>
              <a:rPr lang="en-US" sz="1400" dirty="0"/>
              <a:t>(A)(I) A crime that is classified as a misdemeanor under the laws of the United States or the District of Columbia or the laws of any state, territory, possession, or tribe;</a:t>
            </a:r>
          </a:p>
          <a:p>
            <a:pPr marL="0" indent="0">
              <a:buNone/>
            </a:pPr>
            <a:r>
              <a:rPr lang="en-US" sz="1400" dirty="0"/>
              <a:t>(II) A crime that has, as an element, the use or attempted use of physical force or the threatened use of a deadly weapon; and</a:t>
            </a:r>
          </a:p>
          <a:p>
            <a:pPr marL="0" indent="0">
              <a:buNone/>
            </a:pPr>
            <a:r>
              <a:rPr lang="en-US" sz="1400" dirty="0"/>
              <a:t>(III) A crime that is committed by another against his or her spouse, his or her former spouse, a person with whom he or she has a child in common whether or not they have been married or lived together at any time, or a person with whom he or she is or was involved in a dating relationship as defined in section </a:t>
            </a:r>
            <a:r>
              <a:rPr lang="en-US" sz="1400" dirty="0">
                <a:hlinkClick r:id="rId2"/>
              </a:rPr>
              <a:t>28-323</a:t>
            </a:r>
            <a:r>
              <a:rPr lang="en-US" sz="1400" dirty="0"/>
              <a:t>; or</a:t>
            </a:r>
          </a:p>
          <a:p>
            <a:pPr marL="0" indent="0">
              <a:buNone/>
            </a:pPr>
            <a:r>
              <a:rPr lang="en-US" sz="1400" dirty="0"/>
              <a:t>(B)(I) Assault in the third degree under section </a:t>
            </a:r>
            <a:r>
              <a:rPr lang="en-US" sz="1400" dirty="0">
                <a:hlinkClick r:id="rId3"/>
              </a:rPr>
              <a:t>28-310</a:t>
            </a:r>
            <a:r>
              <a:rPr lang="en-US" sz="1400" dirty="0"/>
              <a:t>, stalking under subsection (1) of section </a:t>
            </a:r>
            <a:r>
              <a:rPr lang="en-US" sz="1400" dirty="0">
                <a:hlinkClick r:id="rId4"/>
              </a:rPr>
              <a:t>28-311.04</a:t>
            </a:r>
            <a:r>
              <a:rPr lang="en-US" sz="1400" dirty="0"/>
              <a:t>, false imprisonment in the second degree under section </a:t>
            </a:r>
            <a:r>
              <a:rPr lang="en-US" sz="1400" dirty="0">
                <a:hlinkClick r:id="rId5"/>
              </a:rPr>
              <a:t>28-315</a:t>
            </a:r>
            <a:r>
              <a:rPr lang="en-US" sz="1400" dirty="0"/>
              <a:t>, or first offense domestic assault in the third degree under subsection (1) of section </a:t>
            </a:r>
            <a:r>
              <a:rPr lang="en-US" sz="1400" dirty="0">
                <a:hlinkClick r:id="rId2"/>
              </a:rPr>
              <a:t>28-323</a:t>
            </a:r>
            <a:r>
              <a:rPr lang="en-US" sz="1400" dirty="0"/>
              <a:t> or any attempt or conspiracy to commit one of these offenses; and</a:t>
            </a:r>
          </a:p>
          <a:p>
            <a:pPr marL="0" indent="0">
              <a:buNone/>
            </a:pPr>
            <a:r>
              <a:rPr lang="en-US" sz="1400" dirty="0"/>
              <a:t>(II) The crime is committed by another against his or her spouse, his or her former spouse, a person with whom he or she has a child in common whether or not they have been married or lived together at any time, or a person with whom he or she is or was involved in a dating relationship as defined in section </a:t>
            </a:r>
            <a:r>
              <a:rPr lang="en-US" sz="1400" dirty="0">
                <a:hlinkClick r:id="rId2"/>
              </a:rPr>
              <a:t>28-323</a:t>
            </a:r>
            <a:r>
              <a:rPr lang="en-US" sz="1400" dirty="0"/>
              <a:t>.</a:t>
            </a:r>
          </a:p>
          <a:p>
            <a:pPr>
              <a:buNone/>
            </a:pPr>
            <a:endParaRPr lang="en-US" sz="1300" dirty="0"/>
          </a:p>
        </p:txBody>
      </p:sp>
      <p:sp>
        <p:nvSpPr>
          <p:cNvPr id="4" name="TextBox 3"/>
          <p:cNvSpPr txBox="1"/>
          <p:nvPr/>
        </p:nvSpPr>
        <p:spPr>
          <a:xfrm>
            <a:off x="2607016" y="817417"/>
            <a:ext cx="3999235" cy="369332"/>
          </a:xfrm>
          <a:prstGeom prst="rect">
            <a:avLst/>
          </a:prstGeom>
          <a:noFill/>
        </p:spPr>
        <p:txBody>
          <a:bodyPr wrap="square" rtlCol="0">
            <a:spAutoFit/>
          </a:bodyPr>
          <a:lstStyle/>
          <a:p>
            <a:pPr algn="ctr"/>
            <a:r>
              <a:rPr lang="en-US" dirty="0"/>
              <a:t>Nebraska Revised Statute § 28-1206</a:t>
            </a:r>
          </a:p>
        </p:txBody>
      </p:sp>
      <p:cxnSp>
        <p:nvCxnSpPr>
          <p:cNvPr id="6" name="Straight Arrow Connector 5"/>
          <p:cNvCxnSpPr/>
          <p:nvPr/>
        </p:nvCxnSpPr>
        <p:spPr>
          <a:xfrm>
            <a:off x="7287492" y="6608618"/>
            <a:ext cx="139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4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80110" y="1529954"/>
            <a:ext cx="8742217" cy="5092519"/>
          </a:xfrm>
        </p:spPr>
        <p:txBody>
          <a:bodyPr>
            <a:normAutofit fontScale="92500" lnSpcReduction="20000"/>
          </a:bodyPr>
          <a:lstStyle/>
          <a:p>
            <a:pPr marL="0" indent="0">
              <a:buNone/>
            </a:pPr>
            <a:r>
              <a:rPr lang="en-US" sz="2400" dirty="0"/>
              <a:t>(ii) A person shall not be considered to have been convicted of a misdemeanor crime of domestic violence unless:</a:t>
            </a:r>
          </a:p>
          <a:p>
            <a:pPr marL="0" indent="0">
              <a:buNone/>
            </a:pPr>
            <a:r>
              <a:rPr lang="en-US" sz="2400" dirty="0"/>
              <a:t>(A) The person was represented by counsel in the case or knowingly and intelligently waived the right to counsel in the case; and</a:t>
            </a:r>
          </a:p>
          <a:p>
            <a:pPr marL="0" indent="0">
              <a:buNone/>
            </a:pPr>
            <a:r>
              <a:rPr lang="en-US" sz="2400" dirty="0"/>
              <a:t>(B) In the case of a prosecution for a misdemeanor crime of domestic violence for which a person was entitled to a jury trial in the jurisdiction in which the case was tried, either:</a:t>
            </a:r>
          </a:p>
          <a:p>
            <a:pPr marL="0" indent="0">
              <a:buNone/>
            </a:pPr>
            <a:r>
              <a:rPr lang="en-US" sz="2400" dirty="0"/>
              <a:t>(I) The case was tried to a jury; or</a:t>
            </a:r>
          </a:p>
          <a:p>
            <a:pPr marL="0" indent="0">
              <a:buNone/>
            </a:pPr>
            <a:r>
              <a:rPr lang="en-US" sz="2400" dirty="0"/>
              <a:t>(II) The person knowingly and intelligently waived the right to have the case tried to a jury.</a:t>
            </a:r>
          </a:p>
          <a:p>
            <a:pPr marL="0" indent="0">
              <a:buNone/>
            </a:pPr>
            <a:r>
              <a:rPr lang="en-US" sz="2400" dirty="0"/>
              <a:t>(b) For purposes of this section, subject of a current and validly issued domestic violence protection order pertains to a current court order that was validly issued pursuant to section </a:t>
            </a:r>
            <a:r>
              <a:rPr lang="en-US" sz="2400" dirty="0">
                <a:hlinkClick r:id="rId2"/>
              </a:rPr>
              <a:t>28-311.09</a:t>
            </a:r>
            <a:r>
              <a:rPr lang="en-US" sz="2400" dirty="0"/>
              <a:t> or </a:t>
            </a:r>
            <a:r>
              <a:rPr lang="en-US" sz="2400" dirty="0">
                <a:hlinkClick r:id="rId3"/>
              </a:rPr>
              <a:t>42-924</a:t>
            </a:r>
            <a:r>
              <a:rPr lang="en-US" sz="2400" dirty="0"/>
              <a:t> or that meets or exceeds the criteria set forth in section </a:t>
            </a:r>
            <a:r>
              <a:rPr lang="en-US" sz="2400" dirty="0">
                <a:hlinkClick r:id="rId4"/>
              </a:rPr>
              <a:t>28-311.10</a:t>
            </a:r>
            <a:r>
              <a:rPr lang="en-US" sz="2400" dirty="0"/>
              <a:t> regarding protection orders issued by a court in any other state or a territory, possession, or tribe.</a:t>
            </a:r>
          </a:p>
          <a:p>
            <a:pPr>
              <a:buNone/>
            </a:pPr>
            <a:endParaRPr lang="en-US" dirty="0"/>
          </a:p>
        </p:txBody>
      </p:sp>
      <p:sp>
        <p:nvSpPr>
          <p:cNvPr id="4" name="TextBox 3"/>
          <p:cNvSpPr txBox="1"/>
          <p:nvPr/>
        </p:nvSpPr>
        <p:spPr>
          <a:xfrm>
            <a:off x="1673258" y="866879"/>
            <a:ext cx="5797484" cy="369332"/>
          </a:xfrm>
          <a:prstGeom prst="rect">
            <a:avLst/>
          </a:prstGeom>
          <a:noFill/>
        </p:spPr>
        <p:txBody>
          <a:bodyPr wrap="square" rtlCol="0">
            <a:spAutoFit/>
          </a:bodyPr>
          <a:lstStyle/>
          <a:p>
            <a:pPr algn="ctr"/>
            <a:r>
              <a:rPr lang="en-US" dirty="0"/>
              <a:t>Nebraska Revised Statute § 28-1206 </a:t>
            </a:r>
            <a:r>
              <a:rPr lang="en-US" sz="1600" dirty="0"/>
              <a:t>(Continued)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16535</TotalTime>
  <Words>29078</Words>
  <Application>Microsoft Office PowerPoint</Application>
  <PresentationFormat>On-screen Show (4:3)</PresentationFormat>
  <Paragraphs>1511</Paragraphs>
  <Slides>191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191</vt:i4>
      </vt:variant>
    </vt:vector>
  </HeadingPairs>
  <TitlesOfParts>
    <vt:vector size="196" baseType="lpstr">
      <vt:lpstr>Arial</vt:lpstr>
      <vt:lpstr>Calibri</vt:lpstr>
      <vt:lpstr>Courier New</vt:lpstr>
      <vt:lpstr>Wingdings</vt:lpstr>
      <vt:lpstr>Office Theme</vt:lpstr>
      <vt:lpstr>PowerPoint Presentation</vt:lpstr>
      <vt:lpstr>PowerPoint Presentation</vt:lpstr>
      <vt:lpstr>Overview of Class</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Conflict Resolution Strategies</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2:</vt:lpstr>
      <vt:lpstr>Lesson 2: Knowledge and Safe Handling of Handgun Ammunition</vt:lpstr>
      <vt:lpstr>Lesson 2: Knowledge and Safe Handling of Handgun Ammunition</vt:lpstr>
      <vt:lpstr>PowerPoint Presentation</vt:lpstr>
      <vt:lpstr>PowerPoint Presentation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3:</vt:lpstr>
      <vt:lpstr>Lesson 3: Storage of Firearms &amp; Ammunition/Prevention of Accidental Injuries  </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PowerPoint Presentation</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4:</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5</vt:lpstr>
      <vt:lpstr>Lesson 5: Laws Pertaining to Purchase, Ownership, Transportation and Possession of Handguns</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6</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Title 272, Chapter 21 Rules &amp; Regulations regarding Concealed Handgun Permits (downloadable version available on NSP or Secretary of State website)</vt:lpstr>
      <vt:lpstr>Lesson 6: Federal, State, and Local Laws Pertaining to the Use of a Handgun Title 272, Chapter 21 Rules &amp; Regulations regarding Concealed Handgun Permits (downloadable version available on NSP or Secretary of State website)</vt:lpstr>
      <vt:lpstr>Lesson 6: Federal, State and Local Laws Pertaining to the Use of a Handgun  </vt:lpstr>
      <vt:lpstr>Lesson 7</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vector>
  </TitlesOfParts>
  <Company>Creighton University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Albright</dc:creator>
  <cp:lastModifiedBy>Westerman, Brittne</cp:lastModifiedBy>
  <cp:revision>343</cp:revision>
  <cp:lastPrinted>2023-08-08T16:30:56Z</cp:lastPrinted>
  <dcterms:created xsi:type="dcterms:W3CDTF">2012-12-17T14:50:42Z</dcterms:created>
  <dcterms:modified xsi:type="dcterms:W3CDTF">2023-08-09T14:17:31Z</dcterms:modified>
</cp:coreProperties>
</file>